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changesInfos/changesInfo1.xml" ContentType="application/vnd.ms-powerpoint.changesinfo+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metadata" ContentType="application/binary"/>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Lst>
  <p:notesMasterIdLst>
    <p:notesMasterId r:id="rId135"/>
  </p:notesMasterIdLst>
  <p:sldIdLst>
    <p:sldId id="258" r:id="rId5"/>
    <p:sldId id="270" r:id="rId6"/>
    <p:sldId id="259" r:id="rId7"/>
    <p:sldId id="264" r:id="rId8"/>
    <p:sldId id="266" r:id="rId9"/>
    <p:sldId id="271" r:id="rId10"/>
    <p:sldId id="267" r:id="rId11"/>
    <p:sldId id="268" r:id="rId12"/>
    <p:sldId id="272" r:id="rId13"/>
    <p:sldId id="274" r:id="rId14"/>
    <p:sldId id="276" r:id="rId15"/>
    <p:sldId id="275" r:id="rId16"/>
    <p:sldId id="273" r:id="rId17"/>
    <p:sldId id="282" r:id="rId18"/>
    <p:sldId id="280" r:id="rId19"/>
    <p:sldId id="277" r:id="rId20"/>
    <p:sldId id="278" r:id="rId21"/>
    <p:sldId id="279" r:id="rId22"/>
    <p:sldId id="283" r:id="rId23"/>
    <p:sldId id="284" r:id="rId24"/>
    <p:sldId id="285" r:id="rId25"/>
    <p:sldId id="287" r:id="rId26"/>
    <p:sldId id="286" r:id="rId27"/>
    <p:sldId id="290" r:id="rId28"/>
    <p:sldId id="291" r:id="rId29"/>
    <p:sldId id="289" r:id="rId30"/>
    <p:sldId id="288" r:id="rId31"/>
    <p:sldId id="293" r:id="rId32"/>
    <p:sldId id="292" r:id="rId33"/>
    <p:sldId id="295" r:id="rId34"/>
    <p:sldId id="294" r:id="rId35"/>
    <p:sldId id="296" r:id="rId36"/>
    <p:sldId id="297" r:id="rId37"/>
    <p:sldId id="298" r:id="rId38"/>
    <p:sldId id="300" r:id="rId39"/>
    <p:sldId id="299"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6" r:id="rId55"/>
    <p:sldId id="315" r:id="rId56"/>
    <p:sldId id="317" r:id="rId57"/>
    <p:sldId id="318" r:id="rId58"/>
    <p:sldId id="319" r:id="rId59"/>
    <p:sldId id="320" r:id="rId60"/>
    <p:sldId id="321" r:id="rId61"/>
    <p:sldId id="322" r:id="rId62"/>
    <p:sldId id="323" r:id="rId63"/>
    <p:sldId id="324" r:id="rId64"/>
    <p:sldId id="325" r:id="rId65"/>
    <p:sldId id="326" r:id="rId66"/>
    <p:sldId id="330" r:id="rId67"/>
    <p:sldId id="327" r:id="rId68"/>
    <p:sldId id="329" r:id="rId69"/>
    <p:sldId id="328" r:id="rId70"/>
    <p:sldId id="331" r:id="rId71"/>
    <p:sldId id="340" r:id="rId72"/>
    <p:sldId id="333" r:id="rId73"/>
    <p:sldId id="332" r:id="rId74"/>
    <p:sldId id="334" r:id="rId75"/>
    <p:sldId id="335" r:id="rId76"/>
    <p:sldId id="336" r:id="rId77"/>
    <p:sldId id="337" r:id="rId78"/>
    <p:sldId id="339" r:id="rId79"/>
    <p:sldId id="341" r:id="rId80"/>
    <p:sldId id="342" r:id="rId81"/>
    <p:sldId id="343"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8" r:id="rId96"/>
    <p:sldId id="357" r:id="rId97"/>
    <p:sldId id="360" r:id="rId98"/>
    <p:sldId id="359" r:id="rId99"/>
    <p:sldId id="361" r:id="rId100"/>
    <p:sldId id="362" r:id="rId101"/>
    <p:sldId id="363" r:id="rId102"/>
    <p:sldId id="364" r:id="rId103"/>
    <p:sldId id="367" r:id="rId104"/>
    <p:sldId id="365" r:id="rId105"/>
    <p:sldId id="366" r:id="rId106"/>
    <p:sldId id="368" r:id="rId107"/>
    <p:sldId id="370" r:id="rId108"/>
    <p:sldId id="369" r:id="rId109"/>
    <p:sldId id="371" r:id="rId110"/>
    <p:sldId id="372" r:id="rId111"/>
    <p:sldId id="373" r:id="rId112"/>
    <p:sldId id="374" r:id="rId113"/>
    <p:sldId id="375" r:id="rId114"/>
    <p:sldId id="387" r:id="rId115"/>
    <p:sldId id="389" r:id="rId116"/>
    <p:sldId id="388" r:id="rId117"/>
    <p:sldId id="390" r:id="rId118"/>
    <p:sldId id="391" r:id="rId119"/>
    <p:sldId id="392" r:id="rId120"/>
    <p:sldId id="393" r:id="rId121"/>
    <p:sldId id="394" r:id="rId122"/>
    <p:sldId id="395" r:id="rId123"/>
    <p:sldId id="376" r:id="rId124"/>
    <p:sldId id="377" r:id="rId125"/>
    <p:sldId id="378" r:id="rId126"/>
    <p:sldId id="379" r:id="rId127"/>
    <p:sldId id="380" r:id="rId128"/>
    <p:sldId id="381" r:id="rId129"/>
    <p:sldId id="382" r:id="rId130"/>
    <p:sldId id="383" r:id="rId131"/>
    <p:sldId id="384" r:id="rId132"/>
    <p:sldId id="385" r:id="rId133"/>
    <p:sldId id="386" r:id="rId134"/>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 uri="http://customooxmlschemas.google.com/">
      <go:slidesCustomData xmln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36" roundtripDataSignature="AMtx7mg4idoaeQgzJdiO1oOQTqufjXAML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p:scale>
          <a:sx n="40" d="100"/>
          <a:sy n="40" d="100"/>
        </p:scale>
        <p:origin x="-1104" y="-276"/>
      </p:cViewPr>
      <p:guideLst>
        <p:guide orient="horz" pos="3240"/>
        <p:guide pos="576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customschemas.google.com/relationships/presentationmetadata" Target="meta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THYA SNSACD" userId="d0c6437a-5294-4367-ad60-95333b984709" providerId="ADAL" clId="{DB467A5B-FE80-4152-A80F-E5981DFE48B1}"/>
    <pc:docChg chg="modSld">
      <pc:chgData name="NITHYA SNSACD" userId="d0c6437a-5294-4367-ad60-95333b984709" providerId="ADAL" clId="{DB467A5B-FE80-4152-A80F-E5981DFE48B1}" dt="2021-07-20T04:27:29.811" v="133" actId="1076"/>
      <pc:docMkLst>
        <pc:docMk/>
      </pc:docMkLst>
      <pc:sldChg chg="addSp modSp mod">
        <pc:chgData name="NITHYA SNSACD" userId="d0c6437a-5294-4367-ad60-95333b984709" providerId="ADAL" clId="{DB467A5B-FE80-4152-A80F-E5981DFE48B1}" dt="2021-07-20T04:27:29.811" v="133" actId="1076"/>
        <pc:sldMkLst>
          <pc:docMk/>
          <pc:sldMk cId="0" sldId="256"/>
        </pc:sldMkLst>
        <pc:spChg chg="mod">
          <ac:chgData name="NITHYA SNSACD" userId="d0c6437a-5294-4367-ad60-95333b984709" providerId="ADAL" clId="{DB467A5B-FE80-4152-A80F-E5981DFE48B1}" dt="2021-07-20T04:20:58.036" v="1" actId="20577"/>
          <ac:spMkLst>
            <pc:docMk/>
            <pc:sldMk cId="0" sldId="256"/>
            <ac:spMk id="170" creationId="{00000000-0000-0000-0000-000000000000}"/>
          </ac:spMkLst>
        </pc:spChg>
        <pc:picChg chg="add mod">
          <ac:chgData name="NITHYA SNSACD" userId="d0c6437a-5294-4367-ad60-95333b984709" providerId="ADAL" clId="{DB467A5B-FE80-4152-A80F-E5981DFE48B1}" dt="2021-07-20T04:24:44.337" v="129" actId="1076"/>
          <ac:picMkLst>
            <pc:docMk/>
            <pc:sldMk cId="0" sldId="256"/>
            <ac:picMk id="1026" creationId="{645A2D8D-5C4A-444A-8A8C-843644B845C6}"/>
          </ac:picMkLst>
        </pc:picChg>
        <pc:picChg chg="add mod">
          <ac:chgData name="NITHYA SNSACD" userId="d0c6437a-5294-4367-ad60-95333b984709" providerId="ADAL" clId="{DB467A5B-FE80-4152-A80F-E5981DFE48B1}" dt="2021-07-20T04:27:29.811" v="133" actId="1076"/>
          <ac:picMkLst>
            <pc:docMk/>
            <pc:sldMk cId="0" sldId="256"/>
            <ac:picMk id="1028" creationId="{368759BC-FB3E-4789-9FAD-C5772A78F4E3}"/>
          </ac:picMkLst>
        </pc:picChg>
      </pc:sldChg>
      <pc:sldChg chg="addSp delSp modSp mod">
        <pc:chgData name="NITHYA SNSACD" userId="d0c6437a-5294-4367-ad60-95333b984709" providerId="ADAL" clId="{DB467A5B-FE80-4152-A80F-E5981DFE48B1}" dt="2021-07-20T04:22:58.146" v="87" actId="14100"/>
        <pc:sldMkLst>
          <pc:docMk/>
          <pc:sldMk cId="0" sldId="257"/>
        </pc:sldMkLst>
        <pc:spChg chg="del mod">
          <ac:chgData name="NITHYA SNSACD" userId="d0c6437a-5294-4367-ad60-95333b984709" providerId="ADAL" clId="{DB467A5B-FE80-4152-A80F-E5981DFE48B1}" dt="2021-07-20T04:22:45.347" v="82"/>
          <ac:spMkLst>
            <pc:docMk/>
            <pc:sldMk cId="0" sldId="257"/>
            <ac:spMk id="182" creationId="{00000000-0000-0000-0000-000000000000}"/>
          </ac:spMkLst>
        </pc:spChg>
        <pc:picChg chg="add mod">
          <ac:chgData name="NITHYA SNSACD" userId="d0c6437a-5294-4367-ad60-95333b984709" providerId="ADAL" clId="{DB467A5B-FE80-4152-A80F-E5981DFE48B1}" dt="2021-07-20T04:22:58.146" v="87" actId="14100"/>
          <ac:picMkLst>
            <pc:docMk/>
            <pc:sldMk cId="0" sldId="257"/>
            <ac:picMk id="2050" creationId="{B4550F80-0E35-4B5B-9CFF-008C976EC245}"/>
          </ac:picMkLst>
        </pc:picChg>
      </pc:sldChg>
      <pc:sldChg chg="addSp delSp modSp mod">
        <pc:chgData name="NITHYA SNSACD" userId="d0c6437a-5294-4367-ad60-95333b984709" providerId="ADAL" clId="{DB467A5B-FE80-4152-A80F-E5981DFE48B1}" dt="2021-07-20T04:24:29.129" v="128" actId="14100"/>
        <pc:sldMkLst>
          <pc:docMk/>
          <pc:sldMk cId="0" sldId="258"/>
        </pc:sldMkLst>
        <pc:spChg chg="del mod">
          <ac:chgData name="NITHYA SNSACD" userId="d0c6437a-5294-4367-ad60-95333b984709" providerId="ADAL" clId="{DB467A5B-FE80-4152-A80F-E5981DFE48B1}" dt="2021-07-20T04:23:55.127" v="117"/>
          <ac:spMkLst>
            <pc:docMk/>
            <pc:sldMk cId="0" sldId="258"/>
            <ac:spMk id="192" creationId="{00000000-0000-0000-0000-000000000000}"/>
          </ac:spMkLst>
        </pc:spChg>
        <pc:picChg chg="add del mod">
          <ac:chgData name="NITHYA SNSACD" userId="d0c6437a-5294-4367-ad60-95333b984709" providerId="ADAL" clId="{DB467A5B-FE80-4152-A80F-E5981DFE48B1}" dt="2021-07-20T04:24:17.961" v="123" actId="478"/>
          <ac:picMkLst>
            <pc:docMk/>
            <pc:sldMk cId="0" sldId="258"/>
            <ac:picMk id="3074" creationId="{642F91EA-6178-45B6-8709-EB3793C9AAB5}"/>
          </ac:picMkLst>
        </pc:picChg>
        <pc:picChg chg="add mod">
          <ac:chgData name="NITHYA SNSACD" userId="d0c6437a-5294-4367-ad60-95333b984709" providerId="ADAL" clId="{DB467A5B-FE80-4152-A80F-E5981DFE48B1}" dt="2021-07-20T04:24:29.129" v="128" actId="14100"/>
          <ac:picMkLst>
            <pc:docMk/>
            <pc:sldMk cId="0" sldId="258"/>
            <ac:picMk id="3076" creationId="{34D1186A-BC7C-4185-95BE-352762D020BD}"/>
          </ac:picMkLst>
        </pc:picChg>
      </pc:sldChg>
    </pc:docChg>
  </pc:docChgLst>
  <pc:docChgLst>
    <pc:chgData name="NITHYA SNSACD" userId="d0c6437a-5294-4367-ad60-95333b984709" providerId="ADAL" clId="{F7203AEC-DE5E-4E01-AEED-A1B153E1AB90}"/>
    <pc:docChg chg="modSld">
      <pc:chgData name="NITHYA SNSACD" userId="d0c6437a-5294-4367-ad60-95333b984709" providerId="ADAL" clId="{F7203AEC-DE5E-4E01-AEED-A1B153E1AB90}" dt="2021-10-24T16:52:11.257" v="9" actId="1076"/>
      <pc:docMkLst>
        <pc:docMk/>
      </pc:docMkLst>
      <pc:sldChg chg="addSp modSp">
        <pc:chgData name="NITHYA SNSACD" userId="d0c6437a-5294-4367-ad60-95333b984709" providerId="ADAL" clId="{F7203AEC-DE5E-4E01-AEED-A1B153E1AB90}" dt="2021-10-24T16:47:36.132" v="4" actId="1076"/>
        <pc:sldMkLst>
          <pc:docMk/>
          <pc:sldMk cId="0" sldId="256"/>
        </pc:sldMkLst>
        <pc:picChg chg="add mod">
          <ac:chgData name="NITHYA SNSACD" userId="d0c6437a-5294-4367-ad60-95333b984709" providerId="ADAL" clId="{F7203AEC-DE5E-4E01-AEED-A1B153E1AB90}" dt="2021-10-24T16:47:36.132" v="4" actId="1076"/>
          <ac:picMkLst>
            <pc:docMk/>
            <pc:sldMk cId="0" sldId="256"/>
            <ac:picMk id="1026" creationId="{976B8FAD-D3F0-4948-8859-7F0182B2F778}"/>
          </ac:picMkLst>
        </pc:picChg>
      </pc:sldChg>
      <pc:sldChg chg="addSp modSp">
        <pc:chgData name="NITHYA SNSACD" userId="d0c6437a-5294-4367-ad60-95333b984709" providerId="ADAL" clId="{F7203AEC-DE5E-4E01-AEED-A1B153E1AB90}" dt="2021-10-24T16:52:11.257" v="9" actId="1076"/>
        <pc:sldMkLst>
          <pc:docMk/>
          <pc:sldMk cId="0" sldId="257"/>
        </pc:sldMkLst>
        <pc:picChg chg="add mod">
          <ac:chgData name="NITHYA SNSACD" userId="d0c6437a-5294-4367-ad60-95333b984709" providerId="ADAL" clId="{F7203AEC-DE5E-4E01-AEED-A1B153E1AB90}" dt="2021-10-24T16:52:11.257" v="9" actId="1076"/>
          <ac:picMkLst>
            <pc:docMk/>
            <pc:sldMk cId="0" sldId="257"/>
            <ac:picMk id="2050" creationId="{B8B95781-396E-450C-BA4B-D9273135B10E}"/>
          </ac:picMkLst>
        </pc:picChg>
      </pc:sldChg>
    </pc:docChg>
  </pc:docChgLst>
  <pc:docChgLst>
    <pc:chgData name="NITHYA SNSACD" userId="S::nithyasnsacd@snscecbe.onmicrosoft.com::d0c6437a-5294-4367-ad60-95333b984709" providerId="AD" clId="Web-{C12D3D96-16EB-4C7A-BE5B-7591964258E7}"/>
    <pc:docChg chg="modSld">
      <pc:chgData name="NITHYA SNSACD" userId="S::nithyasnsacd@snscecbe.onmicrosoft.com::d0c6437a-5294-4367-ad60-95333b984709" providerId="AD" clId="Web-{C12D3D96-16EB-4C7A-BE5B-7591964258E7}" dt="2021-09-08T09:13:52.076" v="3"/>
      <pc:docMkLst>
        <pc:docMk/>
      </pc:docMkLst>
      <pc:sldChg chg="delSp">
        <pc:chgData name="NITHYA SNSACD" userId="S::nithyasnsacd@snscecbe.onmicrosoft.com::d0c6437a-5294-4367-ad60-95333b984709" providerId="AD" clId="Web-{C12D3D96-16EB-4C7A-BE5B-7591964258E7}" dt="2021-09-08T09:13:46.076" v="1"/>
        <pc:sldMkLst>
          <pc:docMk/>
          <pc:sldMk cId="0" sldId="256"/>
        </pc:sldMkLst>
        <pc:picChg chg="del">
          <ac:chgData name="NITHYA SNSACD" userId="S::nithyasnsacd@snscecbe.onmicrosoft.com::d0c6437a-5294-4367-ad60-95333b984709" providerId="AD" clId="Web-{C12D3D96-16EB-4C7A-BE5B-7591964258E7}" dt="2021-09-08T09:13:44.232" v="0"/>
          <ac:picMkLst>
            <pc:docMk/>
            <pc:sldMk cId="0" sldId="256"/>
            <ac:picMk id="1026" creationId="{645A2D8D-5C4A-444A-8A8C-843644B845C6}"/>
          </ac:picMkLst>
        </pc:picChg>
        <pc:picChg chg="del">
          <ac:chgData name="NITHYA SNSACD" userId="S::nithyasnsacd@snscecbe.onmicrosoft.com::d0c6437a-5294-4367-ad60-95333b984709" providerId="AD" clId="Web-{C12D3D96-16EB-4C7A-BE5B-7591964258E7}" dt="2021-09-08T09:13:46.076" v="1"/>
          <ac:picMkLst>
            <pc:docMk/>
            <pc:sldMk cId="0" sldId="256"/>
            <ac:picMk id="1028" creationId="{368759BC-FB3E-4789-9FAD-C5772A78F4E3}"/>
          </ac:picMkLst>
        </pc:picChg>
      </pc:sldChg>
      <pc:sldChg chg="delSp">
        <pc:chgData name="NITHYA SNSACD" userId="S::nithyasnsacd@snscecbe.onmicrosoft.com::d0c6437a-5294-4367-ad60-95333b984709" providerId="AD" clId="Web-{C12D3D96-16EB-4C7A-BE5B-7591964258E7}" dt="2021-09-08T09:13:49.310" v="2"/>
        <pc:sldMkLst>
          <pc:docMk/>
          <pc:sldMk cId="0" sldId="257"/>
        </pc:sldMkLst>
        <pc:picChg chg="del">
          <ac:chgData name="NITHYA SNSACD" userId="S::nithyasnsacd@snscecbe.onmicrosoft.com::d0c6437a-5294-4367-ad60-95333b984709" providerId="AD" clId="Web-{C12D3D96-16EB-4C7A-BE5B-7591964258E7}" dt="2021-09-08T09:13:49.310" v="2"/>
          <ac:picMkLst>
            <pc:docMk/>
            <pc:sldMk cId="0" sldId="257"/>
            <ac:picMk id="2050" creationId="{B4550F80-0E35-4B5B-9CFF-008C976EC245}"/>
          </ac:picMkLst>
        </pc:picChg>
      </pc:sldChg>
      <pc:sldChg chg="delSp">
        <pc:chgData name="NITHYA SNSACD" userId="S::nithyasnsacd@snscecbe.onmicrosoft.com::d0c6437a-5294-4367-ad60-95333b984709" providerId="AD" clId="Web-{C12D3D96-16EB-4C7A-BE5B-7591964258E7}" dt="2021-09-08T09:13:52.076" v="3"/>
        <pc:sldMkLst>
          <pc:docMk/>
          <pc:sldMk cId="0" sldId="258"/>
        </pc:sldMkLst>
        <pc:picChg chg="del">
          <ac:chgData name="NITHYA SNSACD" userId="S::nithyasnsacd@snscecbe.onmicrosoft.com::d0c6437a-5294-4367-ad60-95333b984709" providerId="AD" clId="Web-{C12D3D96-16EB-4C7A-BE5B-7591964258E7}" dt="2021-09-08T09:13:52.076" v="3"/>
          <ac:picMkLst>
            <pc:docMk/>
            <pc:sldMk cId="0" sldId="258"/>
            <ac:picMk id="3076" creationId="{34D1186A-BC7C-4185-95BE-352762D020B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val="25220126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Google Shape;95;p14"/>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4"/>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4"/>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
        <p:cNvGrpSpPr/>
        <p:nvPr/>
      </p:nvGrpSpPr>
      <p:grpSpPr>
        <a:xfrm>
          <a:off x="0" y="0"/>
          <a:ext cx="0" cy="0"/>
          <a:chOff x="0" y="0"/>
          <a:chExt cx="0" cy="0"/>
        </a:xfrm>
      </p:grpSpPr>
      <p:sp>
        <p:nvSpPr>
          <p:cNvPr id="152" name="Google Shape;152;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2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4" name="Google Shape;154;p23"/>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3"/>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23"/>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2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0" name="Google Shape;160;p24"/>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4"/>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24"/>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8"/>
        <p:cNvGrpSpPr/>
        <p:nvPr/>
      </p:nvGrpSpPr>
      <p:grpSpPr>
        <a:xfrm>
          <a:off x="0" y="0"/>
          <a:ext cx="0" cy="0"/>
          <a:chOff x="0" y="0"/>
          <a:chExt cx="0" cy="0"/>
        </a:xfrm>
      </p:grpSpPr>
      <p:sp>
        <p:nvSpPr>
          <p:cNvPr id="99" name="Google Shape;99;p1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01" name="Google Shape;101;p15"/>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5"/>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5"/>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7" name="Google Shape;107;p16"/>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6"/>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6"/>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13" name="Google Shape;113;p17"/>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7"/>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7"/>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9" name="Google Shape;119;p1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20" name="Google Shape;120;p18"/>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8"/>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8"/>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1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6" name="Google Shape;126;p1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7" name="Google Shape;127;p1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8" name="Google Shape;128;p1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9" name="Google Shape;129;p19"/>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9"/>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9"/>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20"/>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0"/>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0"/>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sp>
        <p:nvSpPr>
          <p:cNvPr id="138" name="Google Shape;138;p2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2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40" name="Google Shape;140;p2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1" name="Google Shape;141;p21"/>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1"/>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1"/>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
        <p:cNvGrpSpPr/>
        <p:nvPr/>
      </p:nvGrpSpPr>
      <p:grpSpPr>
        <a:xfrm>
          <a:off x="0" y="0"/>
          <a:ext cx="0" cy="0"/>
          <a:chOff x="0" y="0"/>
          <a:chExt cx="0" cy="0"/>
        </a:xfrm>
      </p:grpSpPr>
      <p:sp>
        <p:nvSpPr>
          <p:cNvPr id="145" name="Google Shape;145;p2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2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7" name="Google Shape;147;p2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8" name="Google Shape;148;p22"/>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2"/>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22"/>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
        <p:nvSpPr>
          <p:cNvPr id="87" name="Google Shape;87;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8" name="Google Shape;88;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 name="Google Shape;89;p13"/>
          <p:cNvSpPr txBox="1">
            <a:spLocks noGrp="1"/>
          </p:cNvSpPr>
          <p:nvPr>
            <p:ph type="dt" idx="10"/>
          </p:nvPr>
        </p:nvSpPr>
        <p:spPr>
          <a:xfrm>
            <a:off x="609600" y="963930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3"/>
          <p:cNvSpPr txBox="1">
            <a:spLocks noGrp="1"/>
          </p:cNvSpPr>
          <p:nvPr>
            <p:ph type="ftr" idx="11"/>
          </p:nvPr>
        </p:nvSpPr>
        <p:spPr>
          <a:xfrm>
            <a:off x="5943600" y="9639300"/>
            <a:ext cx="7086600" cy="381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3"/>
          <p:cNvSpPr txBox="1">
            <a:spLocks noGrp="1"/>
          </p:cNvSpPr>
          <p:nvPr>
            <p:ph type="sldNum" idx="12"/>
          </p:nvPr>
        </p:nvSpPr>
        <p:spPr>
          <a:xfrm>
            <a:off x="15240000" y="963930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92" name="Google Shape;92;p13"/>
          <p:cNvPicPr preferRelativeResize="0"/>
          <p:nvPr/>
        </p:nvPicPr>
        <p:blipFill rotWithShape="1">
          <a:blip r:embed="rId13">
            <a:alphaModFix/>
          </a:blip>
          <a:srcRect/>
          <a:stretch/>
        </p:blipFill>
        <p:spPr>
          <a:xfrm>
            <a:off x="15851544" y="354999"/>
            <a:ext cx="2148469" cy="1298612"/>
          </a:xfrm>
          <a:prstGeom prst="rect">
            <a:avLst/>
          </a:prstGeom>
          <a:noFill/>
          <a:ln>
            <a:noFill/>
          </a:ln>
        </p:spPr>
      </p:pic>
      <p:pic>
        <p:nvPicPr>
          <p:cNvPr id="9" name="Picture 8" descr="Logo1.png"/>
          <p:cNvPicPr>
            <a:picLocks noChangeAspect="1"/>
          </p:cNvPicPr>
          <p:nvPr userDrawn="1"/>
        </p:nvPicPr>
        <p:blipFill>
          <a:blip r:embed="rId14"/>
          <a:stretch>
            <a:fillRect/>
          </a:stretch>
        </p:blipFill>
        <p:spPr>
          <a:xfrm>
            <a:off x="272374" y="233464"/>
            <a:ext cx="1715094" cy="1790219"/>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
          <p:cNvSpPr/>
          <p:nvPr/>
        </p:nvSpPr>
        <p:spPr>
          <a:xfrm>
            <a:off x="0" y="9258300"/>
            <a:ext cx="10983468" cy="1035566"/>
          </a:xfrm>
          <a:prstGeom prst="rect">
            <a:avLst/>
          </a:prstGeom>
          <a:solidFill>
            <a:srgbClr val="FFD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17630775" y="2476500"/>
            <a:ext cx="47625" cy="6553200"/>
          </a:xfrm>
          <a:prstGeom prst="rect">
            <a:avLst/>
          </a:prstGeom>
          <a:solidFill>
            <a:srgbClr val="5F8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txBox="1">
            <a:spLocks noGrp="1"/>
          </p:cNvSpPr>
          <p:nvPr>
            <p:ph type="dt" idx="10"/>
          </p:nvPr>
        </p:nvSpPr>
        <p:spPr>
          <a:xfrm>
            <a:off x="381000" y="9593520"/>
            <a:ext cx="21336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400">
                <a:solidFill>
                  <a:schemeClr val="dk1"/>
                </a:solidFill>
              </a:rPr>
              <a:t>5/26/2020</a:t>
            </a:r>
            <a:endParaRPr sz="1400">
              <a:solidFill>
                <a:schemeClr val="dk1"/>
              </a:solidFill>
            </a:endParaRPr>
          </a:p>
        </p:txBody>
      </p:sp>
      <p:sp>
        <p:nvSpPr>
          <p:cNvPr id="190" name="Google Shape;190;p3"/>
          <p:cNvSpPr txBox="1">
            <a:spLocks noGrp="1"/>
          </p:cNvSpPr>
          <p:nvPr>
            <p:ph type="ftr" idx="11"/>
          </p:nvPr>
        </p:nvSpPr>
        <p:spPr>
          <a:xfrm>
            <a:off x="284480" y="-264160"/>
            <a:ext cx="16824960" cy="8390632"/>
          </a:xfrm>
          <a:prstGeom prst="rect">
            <a:avLst/>
          </a:prstGeom>
          <a:noFill/>
          <a:ln>
            <a:noFill/>
          </a:ln>
        </p:spPr>
        <p:txBody>
          <a:bodyPr spcFirstLastPara="1" wrap="square" lIns="91425" tIns="45700" rIns="91425" bIns="45700" anchor="ctr" anchorCtr="0">
            <a:noAutofit/>
          </a:bodyPr>
          <a:lstStyle/>
          <a:p>
            <a:pPr lvl="0"/>
            <a:r>
              <a:rPr lang="en-IN" sz="4800" b="1" dirty="0" smtClean="0">
                <a:solidFill>
                  <a:srgbClr val="FF0000"/>
                </a:solidFill>
                <a:latin typeface="Lucida Bright" pitchFamily="18" charset="0"/>
              </a:rPr>
              <a:t>Computer Science</a:t>
            </a:r>
          </a:p>
          <a:p>
            <a:pPr lvl="0"/>
            <a:endParaRPr sz="4800" b="1" dirty="0">
              <a:solidFill>
                <a:schemeClr val="dk1"/>
              </a:solidFill>
              <a:latin typeface="Cambria"/>
              <a:ea typeface="Cambria"/>
              <a:cs typeface="Cambria"/>
              <a:sym typeface="Cambria"/>
            </a:endParaRPr>
          </a:p>
        </p:txBody>
      </p:sp>
      <p:sp>
        <p:nvSpPr>
          <p:cNvPr id="191" name="Google Shape;191;p3"/>
          <p:cNvSpPr txBox="1">
            <a:spLocks noGrp="1"/>
          </p:cNvSpPr>
          <p:nvPr>
            <p:ph type="sldNum" idx="12"/>
          </p:nvPr>
        </p:nvSpPr>
        <p:spPr>
          <a:xfrm>
            <a:off x="15697200" y="959352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a:solidFill>
                  <a:schemeClr val="dk1"/>
                </a:solidFill>
                <a:latin typeface="Cambria"/>
                <a:ea typeface="Cambria"/>
                <a:cs typeface="Cambria"/>
                <a:sym typeface="Cambria"/>
              </a:rPr>
              <a:pPr marL="0" lvl="0" indent="0" algn="r" rtl="0">
                <a:spcBef>
                  <a:spcPts val="0"/>
                </a:spcBef>
                <a:spcAft>
                  <a:spcPts val="0"/>
                </a:spcAft>
                <a:buNone/>
              </a:pPr>
              <a:t>1</a:t>
            </a:fld>
            <a:r>
              <a:rPr lang="en-US" sz="1400">
                <a:solidFill>
                  <a:schemeClr val="dk1"/>
                </a:solidFill>
                <a:latin typeface="Cambria"/>
                <a:ea typeface="Cambria"/>
                <a:cs typeface="Cambria"/>
                <a:sym typeface="Cambria"/>
              </a:rPr>
              <a:t>/10</a:t>
            </a:r>
            <a:endParaRPr sz="1400">
              <a:solidFill>
                <a:schemeClr val="dk1"/>
              </a:solidFill>
              <a:latin typeface="Cambria"/>
              <a:ea typeface="Cambria"/>
              <a:cs typeface="Cambria"/>
              <a:sym typeface="Cambri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371599" y="0"/>
            <a:ext cx="15448547" cy="10287000"/>
          </a:xfrm>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10</a:t>
            </a:fld>
            <a:endParaRPr lang="en-US"/>
          </a:p>
        </p:txBody>
      </p:sp>
      <p:pic>
        <p:nvPicPr>
          <p:cNvPr id="2050" name="Picture 2"/>
          <p:cNvPicPr>
            <a:picLocks noChangeAspect="1" noChangeArrowheads="1"/>
          </p:cNvPicPr>
          <p:nvPr/>
        </p:nvPicPr>
        <p:blipFill>
          <a:blip r:embed="rId2"/>
          <a:srcRect/>
          <a:stretch>
            <a:fillRect/>
          </a:stretch>
        </p:blipFill>
        <p:spPr bwMode="auto">
          <a:xfrm>
            <a:off x="1" y="0"/>
            <a:ext cx="18288000" cy="10286999"/>
          </a:xfrm>
          <a:prstGeom prst="rect">
            <a:avLst/>
          </a:prstGeom>
          <a:noFill/>
          <a:ln w="9525">
            <a:noFill/>
            <a:miter lim="800000"/>
            <a:headEnd/>
            <a:tailEnd/>
          </a:ln>
          <a:effec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7357" y="2250740"/>
            <a:ext cx="15604959" cy="7639217"/>
          </a:xfrm>
        </p:spPr>
        <p:txBody>
          <a:bodyPr>
            <a:normAutofit/>
          </a:bodyPr>
          <a:lstStyle/>
          <a:p>
            <a:r>
              <a:rPr lang="en-IN" dirty="0" smtClean="0"/>
              <a:t>Like Text </a:t>
            </a:r>
            <a:r>
              <a:rPr lang="en-IN" dirty="0" err="1" smtClean="0"/>
              <a:t>files,a</a:t>
            </a:r>
            <a:r>
              <a:rPr lang="en-IN" dirty="0" smtClean="0"/>
              <a:t> CSV file will get created when opened in an output file mode and if it does not exist </a:t>
            </a:r>
            <a:r>
              <a:rPr lang="en-IN" dirty="0" err="1" smtClean="0"/>
              <a:t>already.That</a:t>
            </a:r>
            <a:r>
              <a:rPr lang="en-IN" dirty="0" smtClean="0"/>
              <a:t> is for the file </a:t>
            </a:r>
            <a:r>
              <a:rPr lang="en-IN" dirty="0" err="1" smtClean="0"/>
              <a:t>modes,”w”,”w</a:t>
            </a:r>
            <a:r>
              <a:rPr lang="en-IN" dirty="0" smtClean="0"/>
              <a:t>+”,”</a:t>
            </a:r>
            <a:r>
              <a:rPr lang="en-IN" dirty="0" err="1" smtClean="0"/>
              <a:t>a”,”a</a:t>
            </a:r>
            <a:r>
              <a:rPr lang="en-IN" dirty="0" smtClean="0"/>
              <a:t>+”,the file will get created if it does not exist already and if it exists </a:t>
            </a:r>
            <a:r>
              <a:rPr lang="en-IN" dirty="0" err="1" smtClean="0"/>
              <a:t>already.then</a:t>
            </a:r>
            <a:r>
              <a:rPr lang="en-IN" dirty="0" smtClean="0"/>
              <a:t> the file modes “w” and “w+”will </a:t>
            </a:r>
            <a:r>
              <a:rPr lang="en-IN" b="1" dirty="0" smtClean="0"/>
              <a:t>overwrite the existing file </a:t>
            </a:r>
            <a:r>
              <a:rPr lang="en-IN" dirty="0" smtClean="0"/>
              <a:t>and the file mode </a:t>
            </a:r>
            <a:r>
              <a:rPr lang="en-IN" b="1" dirty="0" smtClean="0"/>
              <a:t>“a” or “a+” will retain </a:t>
            </a:r>
            <a:r>
              <a:rPr lang="en-IN" dirty="0" smtClean="0"/>
              <a:t>the contents of the file.</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100</a:t>
            </a:fld>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16399042" cy="7013575"/>
          </a:xfrm>
        </p:spPr>
        <p:txBody>
          <a:bodyPr/>
          <a:lstStyle/>
          <a:p>
            <a:r>
              <a:rPr lang="en-IN" dirty="0" smtClean="0"/>
              <a:t>Advantages:</a:t>
            </a:r>
            <a:br>
              <a:rPr lang="en-IN" dirty="0" smtClean="0"/>
            </a:br>
            <a:r>
              <a:rPr lang="en-IN" dirty="0" smtClean="0"/>
              <a:t>The </a:t>
            </a:r>
            <a:r>
              <a:rPr lang="en-IN" dirty="0" err="1" smtClean="0"/>
              <a:t>csv</a:t>
            </a:r>
            <a:r>
              <a:rPr lang="en-IN" dirty="0" smtClean="0"/>
              <a:t> files are popular because of these reason</a:t>
            </a:r>
            <a:r>
              <a:rPr lang="en-IN" dirty="0" smtClean="0">
                <a:sym typeface="Wingdings" pitchFamily="2" charset="2"/>
              </a:rPr>
              <a:t>: </a:t>
            </a:r>
            <a:br>
              <a:rPr lang="en-IN" dirty="0" smtClean="0">
                <a:sym typeface="Wingdings" pitchFamily="2" charset="2"/>
              </a:rPr>
            </a:br>
            <a:r>
              <a:rPr lang="en-IN" dirty="0" err="1" smtClean="0">
                <a:sym typeface="Wingdings" pitchFamily="2" charset="2"/>
              </a:rPr>
              <a:t>i.Easier</a:t>
            </a:r>
            <a:r>
              <a:rPr lang="en-IN" dirty="0" smtClean="0">
                <a:sym typeface="Wingdings" pitchFamily="2" charset="2"/>
              </a:rPr>
              <a:t> to create,</a:t>
            </a:r>
            <a:br>
              <a:rPr lang="en-IN" dirty="0" smtClean="0">
                <a:sym typeface="Wingdings" pitchFamily="2" charset="2"/>
              </a:rPr>
            </a:br>
            <a:r>
              <a:rPr lang="en-IN" dirty="0" err="1" smtClean="0">
                <a:sym typeface="Wingdings" pitchFamily="2" charset="2"/>
              </a:rPr>
              <a:t>ii.preferred</a:t>
            </a:r>
            <a:r>
              <a:rPr lang="en-IN" dirty="0" smtClean="0">
                <a:sym typeface="Wingdings" pitchFamily="2" charset="2"/>
              </a:rPr>
              <a:t> export and import format for databases and spreadsheets ,</a:t>
            </a:r>
            <a:r>
              <a:rPr lang="en-IN" dirty="0" err="1" smtClean="0">
                <a:sym typeface="Wingdings" pitchFamily="2" charset="2"/>
              </a:rPr>
              <a:t>iii.capable</a:t>
            </a:r>
            <a:r>
              <a:rPr lang="en-IN" dirty="0" smtClean="0">
                <a:sym typeface="Wingdings" pitchFamily="2" charset="2"/>
              </a:rPr>
              <a:t> of storing large amounts of data.</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101</a:t>
            </a:fld>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15821526" cy="7254207"/>
          </a:xfrm>
        </p:spPr>
        <p:txBody>
          <a:bodyPr/>
          <a:lstStyle/>
          <a:p>
            <a:r>
              <a:rPr lang="en-IN" dirty="0" smtClean="0"/>
              <a:t>Role of Argument newline in opening of CSV file</a:t>
            </a:r>
            <a:br>
              <a:rPr lang="en-IN" dirty="0" smtClean="0"/>
            </a:br>
            <a:r>
              <a:rPr lang="en-IN" dirty="0" smtClean="0"/>
              <a:t> </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102</a:t>
            </a:fld>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5"/>
            <a:ext cx="16302789" cy="6797007"/>
          </a:xfrm>
        </p:spPr>
        <p:txBody>
          <a:bodyPr>
            <a:normAutofit fontScale="90000"/>
          </a:bodyPr>
          <a:lstStyle/>
          <a:p>
            <a:r>
              <a:rPr lang="en-IN" b="1" dirty="0" smtClean="0"/>
              <a:t>Writing in CSV Files</a:t>
            </a:r>
            <a:r>
              <a:rPr lang="en-IN" dirty="0" smtClean="0"/>
              <a:t/>
            </a:r>
            <a:br>
              <a:rPr lang="en-IN" dirty="0" smtClean="0"/>
            </a:br>
            <a:r>
              <a:rPr lang="en-GB" b="1" dirty="0" smtClean="0"/>
              <a:t>Steps for writing a CSV file</a:t>
            </a:r>
            <a:br>
              <a:rPr lang="en-GB" b="1" dirty="0" smtClean="0"/>
            </a:br>
            <a:r>
              <a:rPr lang="en-GB" b="1" dirty="0" smtClean="0"/>
              <a:t>To write data into a CSV file, you follow these steps:</a:t>
            </a:r>
            <a:r>
              <a:rPr lang="en-GB" dirty="0" smtClean="0"/>
              <a:t/>
            </a:r>
            <a:br>
              <a:rPr lang="en-GB" dirty="0" smtClean="0"/>
            </a:br>
            <a:r>
              <a:rPr lang="en-GB" dirty="0" smtClean="0"/>
              <a:t>     First, open the CSV file for writing (w mode) by using the open() function.</a:t>
            </a:r>
            <a:br>
              <a:rPr lang="en-GB" dirty="0" smtClean="0"/>
            </a:br>
            <a:r>
              <a:rPr lang="en-GB" dirty="0" smtClean="0"/>
              <a:t>Second, create a CSV </a:t>
            </a:r>
            <a:r>
              <a:rPr lang="en-GB" dirty="0" smtClean="0">
                <a:solidFill>
                  <a:srgbClr val="FF0000"/>
                </a:solidFill>
              </a:rPr>
              <a:t>writer object </a:t>
            </a:r>
            <a:r>
              <a:rPr lang="en-GB" dirty="0" smtClean="0"/>
              <a:t>by calling the writer() function of the csv module.</a:t>
            </a:r>
            <a:br>
              <a:rPr lang="en-GB" dirty="0" smtClean="0"/>
            </a:br>
            <a:r>
              <a:rPr lang="en-GB" dirty="0" smtClean="0"/>
              <a:t>    Third, write data to CSV file by calling the </a:t>
            </a:r>
            <a:r>
              <a:rPr lang="en-GB" dirty="0" err="1" smtClean="0">
                <a:solidFill>
                  <a:srgbClr val="FF0000"/>
                </a:solidFill>
              </a:rPr>
              <a:t>writerow</a:t>
            </a:r>
            <a:r>
              <a:rPr lang="en-GB" dirty="0" smtClean="0">
                <a:solidFill>
                  <a:srgbClr val="FF0000"/>
                </a:solidFill>
              </a:rPr>
              <a:t>() or writerows() </a:t>
            </a:r>
            <a:r>
              <a:rPr lang="en-GB" dirty="0" smtClean="0"/>
              <a:t>method of the CSV writer object.</a:t>
            </a:r>
            <a:br>
              <a:rPr lang="en-GB" dirty="0" smtClean="0"/>
            </a:br>
            <a:r>
              <a:rPr lang="en-GB" dirty="0" smtClean="0"/>
              <a:t>Finally, close the file once you complete writing data to it.</a:t>
            </a:r>
            <a:br>
              <a:rPr lang="en-GB" dirty="0" smtClean="0"/>
            </a:br>
            <a:r>
              <a:rPr lang="en-IN" dirty="0" smtClean="0"/>
              <a:t/>
            </a:r>
            <a:br>
              <a:rPr lang="en-IN" dirty="0" smtClean="0"/>
            </a:b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103</a:t>
            </a:fld>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104</a:t>
            </a:fld>
            <a:endParaRPr lang="en-US"/>
          </a:p>
        </p:txBody>
      </p:sp>
      <p:pic>
        <p:nvPicPr>
          <p:cNvPr id="7170" name="Picture 2"/>
          <p:cNvPicPr>
            <a:picLocks noChangeAspect="1" noChangeArrowheads="1"/>
          </p:cNvPicPr>
          <p:nvPr/>
        </p:nvPicPr>
        <p:blipFill>
          <a:blip r:embed="rId2"/>
          <a:srcRect/>
          <a:stretch>
            <a:fillRect/>
          </a:stretch>
        </p:blipFill>
        <p:spPr bwMode="auto">
          <a:xfrm>
            <a:off x="0" y="2093494"/>
            <a:ext cx="18288000" cy="8193506"/>
          </a:xfrm>
          <a:prstGeom prst="rect">
            <a:avLst/>
          </a:prstGeom>
          <a:noFill/>
          <a:ln w="9525">
            <a:noFill/>
            <a:miter lim="800000"/>
            <a:headEnd/>
            <a:tailEnd/>
          </a:ln>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105</a:t>
            </a:fld>
            <a:endParaRPr lang="en-US"/>
          </a:p>
        </p:txBody>
      </p:sp>
      <p:pic>
        <p:nvPicPr>
          <p:cNvPr id="1026" name="Picture 2"/>
          <p:cNvPicPr>
            <a:picLocks noChangeAspect="1" noChangeArrowheads="1"/>
          </p:cNvPicPr>
          <p:nvPr/>
        </p:nvPicPr>
        <p:blipFill>
          <a:blip r:embed="rId2"/>
          <a:srcRect/>
          <a:stretch>
            <a:fillRect/>
          </a:stretch>
        </p:blipFill>
        <p:spPr bwMode="auto">
          <a:xfrm>
            <a:off x="0" y="2141620"/>
            <a:ext cx="18288000" cy="8145379"/>
          </a:xfrm>
          <a:prstGeom prst="rect">
            <a:avLst/>
          </a:prstGeom>
          <a:noFill/>
          <a:ln w="9525">
            <a:noFill/>
            <a:miter lim="800000"/>
            <a:headEnd/>
            <a:tailEnd/>
          </a:ln>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16278726" cy="5666038"/>
          </a:xfrm>
        </p:spPr>
        <p:txBody>
          <a:bodyPr>
            <a:normAutofit/>
          </a:bodyPr>
          <a:lstStyle/>
          <a:p>
            <a:r>
              <a:rPr lang="en-GB" dirty="0" smtClean="0"/>
              <a:t>The writerows() method is used to write multiple rows at a time i.e., it can be used to write the contents of a 2-dimensional list into a csv file. Row lists can be written using this method.</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106</a:t>
            </a:fld>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107</a:t>
            </a:fld>
            <a:endParaRPr lang="en-US"/>
          </a:p>
        </p:txBody>
      </p:sp>
      <p:pic>
        <p:nvPicPr>
          <p:cNvPr id="4098" name="Picture 2"/>
          <p:cNvPicPr>
            <a:picLocks noChangeAspect="1" noChangeArrowheads="1"/>
          </p:cNvPicPr>
          <p:nvPr/>
        </p:nvPicPr>
        <p:blipFill>
          <a:blip r:embed="rId2"/>
          <a:srcRect/>
          <a:stretch>
            <a:fillRect/>
          </a:stretch>
        </p:blipFill>
        <p:spPr bwMode="auto">
          <a:xfrm>
            <a:off x="0" y="2015288"/>
            <a:ext cx="18288000" cy="8271711"/>
          </a:xfrm>
          <a:prstGeom prst="rect">
            <a:avLst/>
          </a:prstGeom>
          <a:noFill/>
          <a:ln w="9525">
            <a:noFill/>
            <a:miter lim="800000"/>
            <a:headEnd/>
            <a:tailEnd/>
          </a:ln>
          <a:effec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108</a:t>
            </a:fld>
            <a:endParaRPr lang="en-US"/>
          </a:p>
        </p:txBody>
      </p:sp>
      <p:pic>
        <p:nvPicPr>
          <p:cNvPr id="3074" name="Picture 2"/>
          <p:cNvPicPr>
            <a:picLocks noChangeAspect="1" noChangeArrowheads="1"/>
          </p:cNvPicPr>
          <p:nvPr/>
        </p:nvPicPr>
        <p:blipFill>
          <a:blip r:embed="rId2"/>
          <a:srcRect/>
          <a:stretch>
            <a:fillRect/>
          </a:stretch>
        </p:blipFill>
        <p:spPr bwMode="auto">
          <a:xfrm>
            <a:off x="0" y="1949116"/>
            <a:ext cx="18292465" cy="8337884"/>
          </a:xfrm>
          <a:prstGeom prst="rect">
            <a:avLst/>
          </a:prstGeom>
          <a:noFill/>
          <a:ln w="9525">
            <a:noFill/>
            <a:miter lim="800000"/>
            <a:headEnd/>
            <a:tailEnd/>
          </a:ln>
          <a:effec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5"/>
            <a:ext cx="15292137" cy="5978859"/>
          </a:xfrm>
        </p:spPr>
        <p:txBody>
          <a:bodyPr>
            <a:normAutofit/>
          </a:bodyPr>
          <a:lstStyle/>
          <a:p>
            <a:r>
              <a:rPr lang="en-GB" dirty="0" smtClean="0"/>
              <a:t>Then, the csv. reader() is used to read the file, which returns an iterable reader object. The reader object is then iterated using a for loop to print the contents of each row.</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109</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54642" y="349752"/>
            <a:ext cx="7772400" cy="1470025"/>
          </a:xfrm>
        </p:spPr>
        <p:txBody>
          <a:bodyPr/>
          <a:lstStyle/>
          <a:p>
            <a:endParaRPr lang="en-US"/>
          </a:p>
        </p:txBody>
      </p:sp>
      <p:sp>
        <p:nvSpPr>
          <p:cNvPr id="3" name="Subtitle 2"/>
          <p:cNvSpPr>
            <a:spLocks noGrp="1"/>
          </p:cNvSpPr>
          <p:nvPr>
            <p:ph type="subTitle" idx="1"/>
          </p:nvPr>
        </p:nvSpPr>
        <p:spPr>
          <a:xfrm>
            <a:off x="0" y="3886200"/>
            <a:ext cx="18288000" cy="6400800"/>
          </a:xfrm>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11</a:t>
            </a:fld>
            <a:endParaRPr lang="en-US"/>
          </a:p>
        </p:txBody>
      </p:sp>
      <p:pic>
        <p:nvPicPr>
          <p:cNvPr id="4098"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5"/>
            <a:ext cx="15797463" cy="7013575"/>
          </a:xfrm>
        </p:spPr>
        <p:txBody>
          <a:bodyPr>
            <a:normAutofit/>
          </a:bodyPr>
          <a:lstStyle/>
          <a:p>
            <a:r>
              <a:rPr lang="en-GB" b="1" dirty="0" smtClean="0"/>
              <a:t>Steps to read a CSV file using csv reader:</a:t>
            </a:r>
            <a:r>
              <a:rPr lang="en-GB" dirty="0" smtClean="0"/>
              <a:t/>
            </a:r>
            <a:br>
              <a:rPr lang="en-GB" dirty="0" smtClean="0"/>
            </a:br>
            <a:r>
              <a:rPr lang="en-GB" dirty="0" smtClean="0"/>
              <a:t>Import the CSV library. import csv.</a:t>
            </a:r>
            <a:br>
              <a:rPr lang="en-GB" dirty="0" smtClean="0"/>
            </a:br>
            <a:r>
              <a:rPr lang="en-GB" dirty="0" smtClean="0"/>
              <a:t>Open the CSV file. The . ...</a:t>
            </a:r>
            <a:br>
              <a:rPr lang="en-GB" dirty="0" smtClean="0"/>
            </a:br>
            <a:r>
              <a:rPr lang="en-GB" dirty="0" smtClean="0"/>
              <a:t>Use the </a:t>
            </a:r>
            <a:r>
              <a:rPr lang="en-GB" dirty="0" err="1" smtClean="0"/>
              <a:t>csv.reader</a:t>
            </a:r>
            <a:r>
              <a:rPr lang="en-GB" dirty="0" smtClean="0"/>
              <a:t> object to read the CSV file. </a:t>
            </a:r>
            <a:r>
              <a:rPr lang="en-GB" dirty="0" err="1" smtClean="0"/>
              <a:t>csvreader</a:t>
            </a:r>
            <a:r>
              <a:rPr lang="en-GB" dirty="0" smtClean="0"/>
              <a:t> = </a:t>
            </a:r>
            <a:r>
              <a:rPr lang="en-GB" dirty="0" err="1" smtClean="0"/>
              <a:t>csv.reader</a:t>
            </a:r>
            <a:r>
              <a:rPr lang="en-GB" dirty="0" smtClean="0"/>
              <a:t>(file)</a:t>
            </a:r>
            <a:br>
              <a:rPr lang="en-GB" dirty="0" smtClean="0"/>
            </a:br>
            <a:r>
              <a:rPr lang="en-GB" dirty="0" smtClean="0"/>
              <a:t>Extract the field names. Create an empty list called a header. ...</a:t>
            </a:r>
            <a:br>
              <a:rPr lang="en-GB" dirty="0" smtClean="0"/>
            </a:br>
            <a:r>
              <a:rPr lang="en-GB" dirty="0" smtClean="0"/>
              <a:t>Extract the rows/records. ...</a:t>
            </a:r>
            <a:br>
              <a:rPr lang="en-GB" dirty="0" smtClean="0"/>
            </a:br>
            <a:r>
              <a:rPr lang="en-GB" dirty="0" smtClean="0"/>
              <a:t>Close the file.</a:t>
            </a:r>
            <a:br>
              <a:rPr lang="en-GB" dirty="0" smtClean="0"/>
            </a:b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110</a:t>
            </a:fld>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111</a:t>
            </a:fld>
            <a:endParaRPr lang="en-US"/>
          </a:p>
        </p:txBody>
      </p:sp>
      <p:pic>
        <p:nvPicPr>
          <p:cNvPr id="5" name="Picture 4" descr="Screenshot_2023-06-07-10-22-32-43_f9ee0578fe1cc94de7482bd41accb329.jpg"/>
          <p:cNvPicPr>
            <a:picLocks noChangeAspect="1"/>
          </p:cNvPicPr>
          <p:nvPr/>
        </p:nvPicPr>
        <p:blipFill>
          <a:blip r:embed="rId2"/>
          <a:srcRect l="8421" t="3231" r="8684"/>
          <a:stretch>
            <a:fillRect/>
          </a:stretch>
        </p:blipFill>
        <p:spPr>
          <a:xfrm>
            <a:off x="0" y="2093495"/>
            <a:ext cx="18288000" cy="8193505"/>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112</a:t>
            </a:fld>
            <a:endParaRPr lang="en-US"/>
          </a:p>
        </p:txBody>
      </p:sp>
      <p:pic>
        <p:nvPicPr>
          <p:cNvPr id="5" name="Picture 4" descr="Screenshot_2023-06-07-10-26-18-57_f9ee0578fe1cc94de7482bd41accb329 (1).jpg"/>
          <p:cNvPicPr>
            <a:picLocks noChangeAspect="1"/>
          </p:cNvPicPr>
          <p:nvPr/>
        </p:nvPicPr>
        <p:blipFill>
          <a:blip r:embed="rId2"/>
          <a:srcRect l="10132" t="5857" r="10394"/>
          <a:stretch>
            <a:fillRect/>
          </a:stretch>
        </p:blipFill>
        <p:spPr>
          <a:xfrm>
            <a:off x="0" y="2117559"/>
            <a:ext cx="18288000" cy="8169442"/>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113</a:t>
            </a:fld>
            <a:endParaRPr lang="en-US"/>
          </a:p>
        </p:txBody>
      </p:sp>
      <p:pic>
        <p:nvPicPr>
          <p:cNvPr id="5" name="Picture 4" descr="Screenshot_2023-06-07-10-22-46-36_f9ee0578fe1cc94de7482bd41accb329 (1).jpg"/>
          <p:cNvPicPr>
            <a:picLocks noChangeAspect="1"/>
          </p:cNvPicPr>
          <p:nvPr/>
        </p:nvPicPr>
        <p:blipFill>
          <a:blip r:embed="rId2"/>
          <a:srcRect l="8158" t="8169" r="8289"/>
          <a:stretch>
            <a:fillRect/>
          </a:stretch>
        </p:blipFill>
        <p:spPr>
          <a:xfrm>
            <a:off x="0" y="2069432"/>
            <a:ext cx="18288000" cy="8217569"/>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114</a:t>
            </a:fld>
            <a:endParaRPr lang="en-US"/>
          </a:p>
        </p:txBody>
      </p:sp>
      <p:pic>
        <p:nvPicPr>
          <p:cNvPr id="5" name="Picture 4" descr="Screenshot_2023-06-07-10-27-45-58_f9ee0578fe1cc94de7482bd41accb329 (1).jpg"/>
          <p:cNvPicPr>
            <a:picLocks noChangeAspect="1"/>
          </p:cNvPicPr>
          <p:nvPr/>
        </p:nvPicPr>
        <p:blipFill>
          <a:blip r:embed="rId2"/>
          <a:srcRect l="10921" t="4819" r="9342"/>
          <a:stretch>
            <a:fillRect/>
          </a:stretch>
        </p:blipFill>
        <p:spPr>
          <a:xfrm>
            <a:off x="0" y="2045368"/>
            <a:ext cx="18288000" cy="8241632"/>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115</a:t>
            </a:fld>
            <a:endParaRPr lang="en-US"/>
          </a:p>
        </p:txBody>
      </p:sp>
      <p:pic>
        <p:nvPicPr>
          <p:cNvPr id="5" name="Picture 4" descr="Screenshot_2023-06-07-11-49-38-73_f9ee0578fe1cc94de7482bd41accb329 (2).jpg"/>
          <p:cNvPicPr>
            <a:picLocks noChangeAspect="1"/>
          </p:cNvPicPr>
          <p:nvPr/>
        </p:nvPicPr>
        <p:blipFill>
          <a:blip r:embed="rId2"/>
          <a:srcRect l="9342" t="6582" r="9211"/>
          <a:stretch>
            <a:fillRect/>
          </a:stretch>
        </p:blipFill>
        <p:spPr>
          <a:xfrm>
            <a:off x="0" y="1997242"/>
            <a:ext cx="18288000" cy="8289758"/>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116</a:t>
            </a:fld>
            <a:endParaRPr lang="en-US"/>
          </a:p>
        </p:txBody>
      </p:sp>
      <p:pic>
        <p:nvPicPr>
          <p:cNvPr id="5" name="Picture 4" descr="Screenshot_2023-06-07-11-51-16-50_f9ee0578fe1cc94de7482bd41accb329 (1).jpg"/>
          <p:cNvPicPr>
            <a:picLocks noChangeAspect="1"/>
          </p:cNvPicPr>
          <p:nvPr/>
        </p:nvPicPr>
        <p:blipFill>
          <a:blip r:embed="rId2"/>
          <a:srcRect l="9868" r="9868"/>
          <a:stretch>
            <a:fillRect/>
          </a:stretch>
        </p:blipFill>
        <p:spPr>
          <a:xfrm>
            <a:off x="0" y="2098343"/>
            <a:ext cx="18288000" cy="8188657"/>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117</a:t>
            </a:fld>
            <a:endParaRPr lang="en-US"/>
          </a:p>
        </p:txBody>
      </p:sp>
      <p:pic>
        <p:nvPicPr>
          <p:cNvPr id="5" name="Picture 4" descr="Screenshot_2023-06-07-11-52-37-57_f9ee0578fe1cc94de7482bd41accb329 (1).jpg"/>
          <p:cNvPicPr>
            <a:picLocks noChangeAspect="1"/>
          </p:cNvPicPr>
          <p:nvPr/>
        </p:nvPicPr>
        <p:blipFill>
          <a:blip r:embed="rId2"/>
          <a:stretch>
            <a:fillRect/>
          </a:stretch>
        </p:blipFill>
        <p:spPr>
          <a:xfrm>
            <a:off x="0" y="1049171"/>
            <a:ext cx="18288000" cy="8188657"/>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118</a:t>
            </a:fld>
            <a:endParaRPr lang="en-US"/>
          </a:p>
        </p:txBody>
      </p:sp>
      <p:pic>
        <p:nvPicPr>
          <p:cNvPr id="5" name="Picture 4" descr="Screenshot_2023-06-07-11-55-32-53_f9ee0578fe1cc94de7482bd41accb329 (1).jpg"/>
          <p:cNvPicPr>
            <a:picLocks noChangeAspect="1"/>
          </p:cNvPicPr>
          <p:nvPr/>
        </p:nvPicPr>
        <p:blipFill>
          <a:blip r:embed="rId2"/>
          <a:stretch>
            <a:fillRect/>
          </a:stretch>
        </p:blipFill>
        <p:spPr>
          <a:xfrm>
            <a:off x="0" y="1049171"/>
            <a:ext cx="18288000" cy="8188657"/>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119</a:t>
            </a:fld>
            <a:endParaRPr lang="en-US"/>
          </a:p>
        </p:txBody>
      </p:sp>
      <p:pic>
        <p:nvPicPr>
          <p:cNvPr id="5" name="Picture 4" descr="Screenshot_2023-06-07-11-56-15-74_f9ee0578fe1cc94de7482bd41accb329.jpg"/>
          <p:cNvPicPr>
            <a:picLocks noChangeAspect="1"/>
          </p:cNvPicPr>
          <p:nvPr/>
        </p:nvPicPr>
        <p:blipFill>
          <a:blip r:embed="rId2"/>
          <a:srcRect l="10921" t="21275" r="10526"/>
          <a:stretch>
            <a:fillRect/>
          </a:stretch>
        </p:blipFill>
        <p:spPr>
          <a:xfrm>
            <a:off x="0" y="2165684"/>
            <a:ext cx="18288000" cy="812131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373814"/>
            <a:ext cx="7772400" cy="1470025"/>
          </a:xfrm>
        </p:spPr>
        <p:txBody>
          <a:bodyPr/>
          <a:lstStyle/>
          <a:p>
            <a:endParaRPr lang="en-US"/>
          </a:p>
        </p:txBody>
      </p:sp>
      <p:sp>
        <p:nvSpPr>
          <p:cNvPr id="3" name="Subtitle 2"/>
          <p:cNvSpPr>
            <a:spLocks noGrp="1"/>
          </p:cNvSpPr>
          <p:nvPr>
            <p:ph type="subTitle" idx="1"/>
          </p:nvPr>
        </p:nvSpPr>
        <p:spPr>
          <a:xfrm>
            <a:off x="1371599" y="3886199"/>
            <a:ext cx="14534147" cy="5859379"/>
          </a:xfrm>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12</a:t>
            </a:fld>
            <a:endParaRPr lang="en-US"/>
          </a:p>
        </p:txBody>
      </p:sp>
      <p:pic>
        <p:nvPicPr>
          <p:cNvPr id="3074" name="Picture 2"/>
          <p:cNvPicPr>
            <a:picLocks noChangeAspect="1" noChangeArrowheads="1"/>
          </p:cNvPicPr>
          <p:nvPr/>
        </p:nvPicPr>
        <p:blipFill>
          <a:blip r:embed="rId2"/>
          <a:srcRect/>
          <a:stretch>
            <a:fillRect/>
          </a:stretch>
        </p:blipFill>
        <p:spPr bwMode="auto">
          <a:xfrm>
            <a:off x="0" y="0"/>
            <a:ext cx="18288000" cy="10286999"/>
          </a:xfrm>
          <a:prstGeom prst="rect">
            <a:avLst/>
          </a:prstGeom>
          <a:noFill/>
          <a:ln w="9525">
            <a:noFill/>
            <a:miter lim="800000"/>
            <a:headEnd/>
            <a:tailEnd/>
          </a:ln>
          <a:effec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120</a:t>
            </a:fld>
            <a:endParaRPr lang="en-US"/>
          </a:p>
        </p:txBody>
      </p:sp>
      <p:pic>
        <p:nvPicPr>
          <p:cNvPr id="5122" name="Picture 2"/>
          <p:cNvPicPr>
            <a:picLocks noChangeAspect="1" noChangeArrowheads="1"/>
          </p:cNvPicPr>
          <p:nvPr/>
        </p:nvPicPr>
        <p:blipFill>
          <a:blip r:embed="rId2"/>
          <a:srcRect/>
          <a:stretch>
            <a:fillRect/>
          </a:stretch>
        </p:blipFill>
        <p:spPr bwMode="auto">
          <a:xfrm>
            <a:off x="0" y="2045368"/>
            <a:ext cx="18288000" cy="8241632"/>
          </a:xfrm>
          <a:prstGeom prst="rect">
            <a:avLst/>
          </a:prstGeom>
          <a:noFill/>
          <a:ln w="9525">
            <a:noFill/>
            <a:miter lim="800000"/>
            <a:headEnd/>
            <a:tailEnd/>
          </a:ln>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121</a:t>
            </a:fld>
            <a:endParaRPr lang="en-US"/>
          </a:p>
        </p:txBody>
      </p:sp>
      <p:pic>
        <p:nvPicPr>
          <p:cNvPr id="6146" name="Picture 2"/>
          <p:cNvPicPr>
            <a:picLocks noChangeAspect="1" noChangeArrowheads="1"/>
          </p:cNvPicPr>
          <p:nvPr/>
        </p:nvPicPr>
        <p:blipFill>
          <a:blip r:embed="rId2"/>
          <a:srcRect/>
          <a:stretch>
            <a:fillRect/>
          </a:stretch>
        </p:blipFill>
        <p:spPr bwMode="auto">
          <a:xfrm>
            <a:off x="0" y="2165684"/>
            <a:ext cx="18288000" cy="8121316"/>
          </a:xfrm>
          <a:prstGeom prst="rect">
            <a:avLst/>
          </a:prstGeom>
          <a:noFill/>
          <a:ln w="9525">
            <a:noFill/>
            <a:miter lim="800000"/>
            <a:headEnd/>
            <a:tailEnd/>
          </a:ln>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122</a:t>
            </a:fld>
            <a:endParaRPr lang="en-US"/>
          </a:p>
        </p:txBody>
      </p:sp>
      <p:pic>
        <p:nvPicPr>
          <p:cNvPr id="7170" name="Picture 2"/>
          <p:cNvPicPr>
            <a:picLocks noChangeAspect="1" noChangeArrowheads="1"/>
          </p:cNvPicPr>
          <p:nvPr/>
        </p:nvPicPr>
        <p:blipFill>
          <a:blip r:embed="rId2"/>
          <a:srcRect/>
          <a:stretch>
            <a:fillRect/>
          </a:stretch>
        </p:blipFill>
        <p:spPr bwMode="auto">
          <a:xfrm>
            <a:off x="0" y="2069432"/>
            <a:ext cx="18288000" cy="8217568"/>
          </a:xfrm>
          <a:prstGeom prst="rect">
            <a:avLst/>
          </a:prstGeom>
          <a:noFill/>
          <a:ln w="9525">
            <a:noFill/>
            <a:miter lim="800000"/>
            <a:headEnd/>
            <a:tailEnd/>
          </a:ln>
          <a:effec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123</a:t>
            </a:fld>
            <a:endParaRPr lang="en-US"/>
          </a:p>
        </p:txBody>
      </p:sp>
      <p:pic>
        <p:nvPicPr>
          <p:cNvPr id="8194" name="Picture 2"/>
          <p:cNvPicPr>
            <a:picLocks noChangeAspect="1" noChangeArrowheads="1"/>
          </p:cNvPicPr>
          <p:nvPr/>
        </p:nvPicPr>
        <p:blipFill>
          <a:blip r:embed="rId2"/>
          <a:srcRect/>
          <a:stretch>
            <a:fillRect/>
          </a:stretch>
        </p:blipFill>
        <p:spPr bwMode="auto">
          <a:xfrm>
            <a:off x="0" y="2069432"/>
            <a:ext cx="18288000" cy="8217568"/>
          </a:xfrm>
          <a:prstGeom prst="rect">
            <a:avLst/>
          </a:prstGeom>
          <a:noFill/>
          <a:ln w="9525">
            <a:noFill/>
            <a:miter lim="800000"/>
            <a:headEnd/>
            <a:tailEnd/>
          </a:ln>
          <a:effec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124</a:t>
            </a:fld>
            <a:endParaRPr lang="en-US"/>
          </a:p>
        </p:txBody>
      </p:sp>
      <p:pic>
        <p:nvPicPr>
          <p:cNvPr id="1026" name="Picture 2"/>
          <p:cNvPicPr>
            <a:picLocks noChangeAspect="1" noChangeArrowheads="1"/>
          </p:cNvPicPr>
          <p:nvPr/>
        </p:nvPicPr>
        <p:blipFill>
          <a:blip r:embed="rId2"/>
          <a:srcRect/>
          <a:stretch>
            <a:fillRect/>
          </a:stretch>
        </p:blipFill>
        <p:spPr bwMode="auto">
          <a:xfrm>
            <a:off x="0" y="1997242"/>
            <a:ext cx="18288000" cy="8289758"/>
          </a:xfrm>
          <a:prstGeom prst="rect">
            <a:avLst/>
          </a:prstGeom>
          <a:noFill/>
          <a:ln w="9525">
            <a:noFill/>
            <a:miter lim="800000"/>
            <a:headEnd/>
            <a:tailEnd/>
          </a:ln>
          <a:effec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125</a:t>
            </a:fld>
            <a:endParaRPr lang="en-US"/>
          </a:p>
        </p:txBody>
      </p:sp>
      <p:pic>
        <p:nvPicPr>
          <p:cNvPr id="2050" name="Picture 2"/>
          <p:cNvPicPr>
            <a:picLocks noChangeAspect="1" noChangeArrowheads="1"/>
          </p:cNvPicPr>
          <p:nvPr/>
        </p:nvPicPr>
        <p:blipFill>
          <a:blip r:embed="rId2"/>
          <a:srcRect/>
          <a:stretch>
            <a:fillRect/>
          </a:stretch>
        </p:blipFill>
        <p:spPr bwMode="auto">
          <a:xfrm>
            <a:off x="0" y="1973179"/>
            <a:ext cx="18288000" cy="8313821"/>
          </a:xfrm>
          <a:prstGeom prst="rect">
            <a:avLst/>
          </a:prstGeom>
          <a:noFill/>
          <a:ln w="9525">
            <a:noFill/>
            <a:miter lim="800000"/>
            <a:headEnd/>
            <a:tailEnd/>
          </a:ln>
          <a:effec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126</a:t>
            </a:fld>
            <a:endParaRPr lang="en-US"/>
          </a:p>
        </p:txBody>
      </p:sp>
      <p:pic>
        <p:nvPicPr>
          <p:cNvPr id="3074" name="Picture 2"/>
          <p:cNvPicPr>
            <a:picLocks noChangeAspect="1" noChangeArrowheads="1"/>
          </p:cNvPicPr>
          <p:nvPr/>
        </p:nvPicPr>
        <p:blipFill>
          <a:blip r:embed="rId2"/>
          <a:srcRect r="7763" b="30044"/>
          <a:stretch>
            <a:fillRect/>
          </a:stretch>
        </p:blipFill>
        <p:spPr bwMode="auto">
          <a:xfrm>
            <a:off x="-1" y="1997242"/>
            <a:ext cx="18338123" cy="8289758"/>
          </a:xfrm>
          <a:prstGeom prst="rect">
            <a:avLst/>
          </a:prstGeom>
          <a:noFill/>
          <a:ln w="9525">
            <a:noFill/>
            <a:miter lim="800000"/>
            <a:headEnd/>
            <a:tailEnd/>
          </a:ln>
          <a:effec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127</a:t>
            </a:fld>
            <a:endParaRPr lang="en-US"/>
          </a:p>
        </p:txBody>
      </p:sp>
      <p:pic>
        <p:nvPicPr>
          <p:cNvPr id="4098" name="Picture 2"/>
          <p:cNvPicPr>
            <a:picLocks noChangeAspect="1" noChangeArrowheads="1"/>
          </p:cNvPicPr>
          <p:nvPr/>
        </p:nvPicPr>
        <p:blipFill>
          <a:blip r:embed="rId2"/>
          <a:srcRect/>
          <a:stretch>
            <a:fillRect/>
          </a:stretch>
        </p:blipFill>
        <p:spPr bwMode="auto">
          <a:xfrm>
            <a:off x="0" y="2045368"/>
            <a:ext cx="18288000" cy="8241632"/>
          </a:xfrm>
          <a:prstGeom prst="rect">
            <a:avLst/>
          </a:prstGeom>
          <a:noFill/>
          <a:ln w="9525">
            <a:noFill/>
            <a:miter lim="800000"/>
            <a:headEnd/>
            <a:tailEnd/>
          </a:ln>
          <a:effec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128</a:t>
            </a:fld>
            <a:endParaRPr lang="en-US"/>
          </a:p>
        </p:txBody>
      </p:sp>
      <p:pic>
        <p:nvPicPr>
          <p:cNvPr id="5122" name="Picture 2"/>
          <p:cNvPicPr>
            <a:picLocks noChangeAspect="1" noChangeArrowheads="1"/>
          </p:cNvPicPr>
          <p:nvPr/>
        </p:nvPicPr>
        <p:blipFill>
          <a:blip r:embed="rId2"/>
          <a:srcRect/>
          <a:stretch>
            <a:fillRect/>
          </a:stretch>
        </p:blipFill>
        <p:spPr bwMode="auto">
          <a:xfrm>
            <a:off x="0" y="2189746"/>
            <a:ext cx="18288000" cy="8097254"/>
          </a:xfrm>
          <a:prstGeom prst="rect">
            <a:avLst/>
          </a:prstGeom>
          <a:noFill/>
          <a:ln w="9525">
            <a:noFill/>
            <a:miter lim="800000"/>
            <a:headEnd/>
            <a:tailEnd/>
          </a:ln>
          <a:effec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129</a:t>
            </a:fld>
            <a:endParaRPr lang="en-US"/>
          </a:p>
        </p:txBody>
      </p:sp>
      <p:pic>
        <p:nvPicPr>
          <p:cNvPr id="6146" name="Picture 2"/>
          <p:cNvPicPr>
            <a:picLocks noChangeAspect="1" noChangeArrowheads="1"/>
          </p:cNvPicPr>
          <p:nvPr/>
        </p:nvPicPr>
        <p:blipFill>
          <a:blip r:embed="rId2"/>
          <a:srcRect/>
          <a:stretch>
            <a:fillRect/>
          </a:stretch>
        </p:blipFill>
        <p:spPr bwMode="auto">
          <a:xfrm>
            <a:off x="0" y="2165684"/>
            <a:ext cx="18288000" cy="8121316"/>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13</a:t>
            </a:fld>
            <a:endParaRPr lang="en-US"/>
          </a:p>
        </p:txBody>
      </p:sp>
      <p:pic>
        <p:nvPicPr>
          <p:cNvPr id="1026"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130</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14</a:t>
            </a:fld>
            <a:endParaRPr lang="en-US"/>
          </a:p>
        </p:txBody>
      </p:sp>
      <p:pic>
        <p:nvPicPr>
          <p:cNvPr id="9218"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15</a:t>
            </a:fld>
            <a:endParaRPr lang="en-US"/>
          </a:p>
        </p:txBody>
      </p:sp>
      <p:pic>
        <p:nvPicPr>
          <p:cNvPr id="8194"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8389" y="0"/>
            <a:ext cx="7772400" cy="1470025"/>
          </a:xfrm>
        </p:spPr>
        <p:txBody>
          <a:bodyPr/>
          <a:lstStyle/>
          <a:p>
            <a:endParaRPr lang="en-US" dirty="0"/>
          </a:p>
        </p:txBody>
      </p:sp>
      <p:sp>
        <p:nvSpPr>
          <p:cNvPr id="3" name="Subtitle 2"/>
          <p:cNvSpPr>
            <a:spLocks noGrp="1"/>
          </p:cNvSpPr>
          <p:nvPr>
            <p:ph type="subTitle" idx="1"/>
          </p:nvPr>
        </p:nvSpPr>
        <p:spPr>
          <a:xfrm>
            <a:off x="0" y="336884"/>
            <a:ext cx="18288000" cy="9950116"/>
          </a:xfrm>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16</a:t>
            </a:fld>
            <a:endParaRPr lang="en-US"/>
          </a:p>
        </p:txBody>
      </p:sp>
      <p:pic>
        <p:nvPicPr>
          <p:cNvPr id="5122" name="Picture 2"/>
          <p:cNvPicPr>
            <a:picLocks noChangeAspect="1" noChangeArrowheads="1"/>
          </p:cNvPicPr>
          <p:nvPr/>
        </p:nvPicPr>
        <p:blipFill>
          <a:blip r:embed="rId2"/>
          <a:srcRect/>
          <a:stretch>
            <a:fillRect/>
          </a:stretch>
        </p:blipFill>
        <p:spPr bwMode="auto">
          <a:xfrm>
            <a:off x="1" y="0"/>
            <a:ext cx="18288000" cy="10341142"/>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69043" y="0"/>
            <a:ext cx="7772400" cy="1470025"/>
          </a:xfrm>
        </p:spPr>
        <p:txBody>
          <a:bodyPr/>
          <a:lstStyle/>
          <a:p>
            <a:endParaRPr lang="en-US" dirty="0"/>
          </a:p>
        </p:txBody>
      </p:sp>
      <p:sp>
        <p:nvSpPr>
          <p:cNvPr id="3" name="Subtitle 2"/>
          <p:cNvSpPr>
            <a:spLocks noGrp="1"/>
          </p:cNvSpPr>
          <p:nvPr>
            <p:ph type="subTitle" idx="1"/>
          </p:nvPr>
        </p:nvSpPr>
        <p:spPr>
          <a:xfrm>
            <a:off x="0" y="0"/>
            <a:ext cx="18288000" cy="10287000"/>
          </a:xfrm>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17</a:t>
            </a:fld>
            <a:endParaRPr lang="en-US"/>
          </a:p>
        </p:txBody>
      </p:sp>
      <p:pic>
        <p:nvPicPr>
          <p:cNvPr id="6146"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30579" y="614446"/>
            <a:ext cx="7772400" cy="1470025"/>
          </a:xfrm>
        </p:spPr>
        <p:txBody>
          <a:bodyPr/>
          <a:lstStyle/>
          <a:p>
            <a:endParaRPr lang="en-US"/>
          </a:p>
        </p:txBody>
      </p:sp>
      <p:sp>
        <p:nvSpPr>
          <p:cNvPr id="3" name="Subtitle 2"/>
          <p:cNvSpPr>
            <a:spLocks noGrp="1"/>
          </p:cNvSpPr>
          <p:nvPr>
            <p:ph type="subTitle" idx="1"/>
          </p:nvPr>
        </p:nvSpPr>
        <p:spPr>
          <a:xfrm>
            <a:off x="385011" y="2899610"/>
            <a:ext cx="17902989" cy="6942222"/>
          </a:xfrm>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18</a:t>
            </a:fld>
            <a:endParaRPr lang="en-US"/>
          </a:p>
        </p:txBody>
      </p:sp>
      <p:pic>
        <p:nvPicPr>
          <p:cNvPr id="7170"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19</a:t>
            </a:fld>
            <a:endParaRPr lang="en-US"/>
          </a:p>
        </p:txBody>
      </p:sp>
      <p:pic>
        <p:nvPicPr>
          <p:cNvPr id="10242"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05274"/>
            <a:ext cx="15120258" cy="2462116"/>
          </a:xfrm>
        </p:spPr>
        <p:txBody>
          <a:bodyPr>
            <a:normAutofit fontScale="90000"/>
          </a:bodyPr>
          <a:lstStyle/>
          <a:p>
            <a:pPr lvl="0"/>
            <a:r>
              <a:rPr lang="en-US" sz="6600" b="1" dirty="0">
                <a:latin typeface="Times New Roman" pitchFamily="18" charset="0"/>
                <a:ea typeface="Cambria"/>
                <a:cs typeface="Times New Roman" pitchFamily="18" charset="0"/>
                <a:sym typeface="Cambria"/>
              </a:rPr>
              <a:t/>
            </a:r>
            <a:br>
              <a:rPr lang="en-US" sz="6600" b="1" dirty="0">
                <a:latin typeface="Times New Roman" pitchFamily="18" charset="0"/>
                <a:ea typeface="Cambria"/>
                <a:cs typeface="Times New Roman" pitchFamily="18" charset="0"/>
                <a:sym typeface="Cambria"/>
              </a:rPr>
            </a:br>
            <a:r>
              <a:rPr lang="en-US" sz="2800" b="1" dirty="0">
                <a:latin typeface="Cambria"/>
                <a:ea typeface="Cambria"/>
                <a:cs typeface="Cambria"/>
                <a:sym typeface="Cambria"/>
              </a:rPr>
              <a:t>       </a:t>
            </a:r>
            <a:r>
              <a:rPr lang="en-IN" b="1" dirty="0">
                <a:latin typeface="Times New Roman" pitchFamily="18" charset="0"/>
                <a:cs typeface="Times New Roman" pitchFamily="18" charset="0"/>
              </a:rPr>
              <a:t/>
            </a:r>
            <a:br>
              <a:rPr lang="en-IN" b="1" dirty="0">
                <a:latin typeface="Times New Roman" pitchFamily="18" charset="0"/>
                <a:cs typeface="Times New Roman" pitchFamily="18" charset="0"/>
              </a:rPr>
            </a:br>
            <a:r>
              <a:rPr lang="en-IN" sz="6000" b="1" dirty="0">
                <a:latin typeface="Times New Roman" pitchFamily="18" charset="0"/>
                <a:cs typeface="Times New Roman" pitchFamily="18" charset="0"/>
              </a:rPr>
              <a:t>File </a:t>
            </a:r>
            <a:r>
              <a:rPr lang="en-IN" sz="6000" b="1" dirty="0" smtClean="0">
                <a:latin typeface="Times New Roman" pitchFamily="18" charset="0"/>
                <a:cs typeface="Times New Roman" pitchFamily="18" charset="0"/>
              </a:rPr>
              <a:t>Handling</a:t>
            </a:r>
            <a:r>
              <a:rPr lang="en-IN" b="1" dirty="0">
                <a:latin typeface="Times New Roman" pitchFamily="18" charset="0"/>
                <a:cs typeface="Times New Roman" pitchFamily="18" charset="0"/>
              </a:rPr>
              <a:t/>
            </a:r>
            <a:br>
              <a:rPr lang="en-IN" b="1" dirty="0">
                <a:latin typeface="Times New Roman" pitchFamily="18" charset="0"/>
                <a:cs typeface="Times New Roman" pitchFamily="18" charset="0"/>
              </a:rPr>
            </a:br>
            <a:endParaRPr lang="en-IN" dirty="0"/>
          </a:p>
        </p:txBody>
      </p:sp>
      <p:sp>
        <p:nvSpPr>
          <p:cNvPr id="3" name="Subtitle 2"/>
          <p:cNvSpPr>
            <a:spLocks noGrp="1"/>
          </p:cNvSpPr>
          <p:nvPr>
            <p:ph type="subTitle" idx="1"/>
          </p:nvPr>
        </p:nvSpPr>
        <p:spPr>
          <a:xfrm>
            <a:off x="1166325" y="2841172"/>
            <a:ext cx="14154540" cy="7445828"/>
          </a:xfrm>
        </p:spPr>
        <p:txBody>
          <a:bodyPr>
            <a:normAutofit/>
          </a:bodyPr>
          <a:lstStyle/>
          <a:p>
            <a:pPr marL="482600" indent="-457200" algn="l">
              <a:buFont typeface="Wingdings" pitchFamily="2" charset="2"/>
              <a:buChar char="Ø"/>
            </a:pPr>
            <a:r>
              <a:rPr lang="en-IN" sz="4400" b="1" dirty="0" smtClean="0">
                <a:solidFill>
                  <a:schemeClr val="tx1"/>
                </a:solidFill>
                <a:latin typeface="Times New Roman" pitchFamily="18" charset="0"/>
                <a:cs typeface="Times New Roman" pitchFamily="18" charset="0"/>
              </a:rPr>
              <a:t>Introduction</a:t>
            </a:r>
          </a:p>
          <a:p>
            <a:pPr marL="482600" indent="-457200" algn="l">
              <a:buFont typeface="Wingdings" pitchFamily="2" charset="2"/>
              <a:buChar char="Ø"/>
            </a:pPr>
            <a:r>
              <a:rPr lang="en-IN" sz="4400" b="1" dirty="0" smtClean="0">
                <a:solidFill>
                  <a:schemeClr val="tx1"/>
                </a:solidFill>
                <a:latin typeface="Times New Roman" pitchFamily="18" charset="0"/>
                <a:cs typeface="Times New Roman" pitchFamily="18" charset="0"/>
              </a:rPr>
              <a:t>Data files</a:t>
            </a:r>
            <a:endParaRPr lang="en-US" sz="4400" b="1" dirty="0" smtClean="0">
              <a:solidFill>
                <a:schemeClr val="tx1"/>
              </a:solidFill>
              <a:latin typeface="Times New Roman" pitchFamily="18" charset="0"/>
              <a:cs typeface="Times New Roman" pitchFamily="18" charset="0"/>
            </a:endParaRPr>
          </a:p>
          <a:p>
            <a:pPr marL="482600" indent="-457200" algn="l">
              <a:buFont typeface="Wingdings" pitchFamily="2" charset="2"/>
              <a:buChar char="Ø"/>
            </a:pPr>
            <a:r>
              <a:rPr lang="en-IN" sz="4400" b="1" dirty="0" smtClean="0">
                <a:solidFill>
                  <a:schemeClr val="tx1"/>
                </a:solidFill>
                <a:latin typeface="Times New Roman" pitchFamily="18" charset="0"/>
                <a:cs typeface="Times New Roman" pitchFamily="18" charset="0"/>
              </a:rPr>
              <a:t>Opening and closing files</a:t>
            </a:r>
          </a:p>
          <a:p>
            <a:pPr marL="482600" indent="-457200" algn="l">
              <a:buFont typeface="Wingdings" pitchFamily="2" charset="2"/>
              <a:buChar char="Ø"/>
            </a:pPr>
            <a:r>
              <a:rPr lang="en-IN" sz="4400" b="1" dirty="0" smtClean="0">
                <a:solidFill>
                  <a:schemeClr val="tx1"/>
                </a:solidFill>
                <a:latin typeface="Times New Roman" pitchFamily="18" charset="0"/>
                <a:cs typeface="Times New Roman" pitchFamily="18" charset="0"/>
              </a:rPr>
              <a:t>Working with text files</a:t>
            </a:r>
          </a:p>
          <a:p>
            <a:pPr marL="482600" indent="-457200" algn="l">
              <a:buFont typeface="Wingdings" pitchFamily="2" charset="2"/>
              <a:buChar char="Ø"/>
            </a:pPr>
            <a:r>
              <a:rPr lang="en-IN" sz="4400" b="1" dirty="0" smtClean="0">
                <a:solidFill>
                  <a:schemeClr val="tx1"/>
                </a:solidFill>
                <a:latin typeface="Times New Roman" pitchFamily="18" charset="0"/>
                <a:cs typeface="Times New Roman" pitchFamily="18" charset="0"/>
              </a:rPr>
              <a:t>Standard </a:t>
            </a:r>
            <a:r>
              <a:rPr lang="en-IN" sz="4400" b="1" dirty="0" err="1" smtClean="0">
                <a:solidFill>
                  <a:schemeClr val="tx1"/>
                </a:solidFill>
                <a:latin typeface="Times New Roman" pitchFamily="18" charset="0"/>
                <a:cs typeface="Times New Roman" pitchFamily="18" charset="0"/>
              </a:rPr>
              <a:t>Input,Output</a:t>
            </a:r>
            <a:r>
              <a:rPr lang="en-IN" sz="4400" b="1" dirty="0" smtClean="0">
                <a:solidFill>
                  <a:schemeClr val="tx1"/>
                </a:solidFill>
                <a:latin typeface="Times New Roman" pitchFamily="18" charset="0"/>
                <a:cs typeface="Times New Roman" pitchFamily="18" charset="0"/>
              </a:rPr>
              <a:t> and Error Streams</a:t>
            </a:r>
          </a:p>
          <a:p>
            <a:pPr marL="482600" indent="-457200" algn="l">
              <a:buFont typeface="Wingdings" pitchFamily="2" charset="2"/>
              <a:buChar char="Ø"/>
            </a:pPr>
            <a:r>
              <a:rPr lang="en-IN" sz="4400" b="1" dirty="0" smtClean="0">
                <a:solidFill>
                  <a:schemeClr val="tx1"/>
                </a:solidFill>
                <a:latin typeface="Times New Roman" pitchFamily="18" charset="0"/>
                <a:cs typeface="Times New Roman" pitchFamily="18" charset="0"/>
              </a:rPr>
              <a:t>Working with Binary Files</a:t>
            </a:r>
          </a:p>
          <a:p>
            <a:pPr marL="482600" indent="-457200" algn="l">
              <a:buFont typeface="Wingdings" pitchFamily="2" charset="2"/>
              <a:buChar char="Ø"/>
            </a:pPr>
            <a:r>
              <a:rPr lang="en-IN" sz="4400" b="1" dirty="0" smtClean="0">
                <a:solidFill>
                  <a:schemeClr val="tx1"/>
                </a:solidFill>
                <a:latin typeface="Times New Roman" pitchFamily="18" charset="0"/>
                <a:cs typeface="Times New Roman" pitchFamily="18" charset="0"/>
              </a:rPr>
              <a:t>Working with CSV Files</a:t>
            </a:r>
            <a:endParaRPr lang="en-US" sz="4400" b="1" dirty="0" smtClean="0">
              <a:solidFill>
                <a:schemeClr val="tx1"/>
              </a:solidFill>
              <a:latin typeface="Times New Roman" pitchFamily="18" charset="0"/>
              <a:cs typeface="Times New Roman" pitchFamily="18" charset="0"/>
            </a:endParaRPr>
          </a:p>
          <a:p>
            <a:pPr marL="482600" indent="-457200" algn="l"/>
            <a:r>
              <a:rPr lang="en-IN" sz="4400" b="1" dirty="0" smtClean="0">
                <a:solidFill>
                  <a:schemeClr val="tx1"/>
                </a:solidFill>
                <a:latin typeface="Times New Roman" pitchFamily="18" charset="0"/>
                <a:cs typeface="Times New Roman" pitchFamily="18" charset="0"/>
              </a:rPr>
              <a:t> </a:t>
            </a:r>
            <a:endParaRPr lang="en-US" sz="4400" b="1" dirty="0" smtClean="0">
              <a:solidFill>
                <a:schemeClr val="tx1"/>
              </a:solidFill>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a:t>
            </a:fld>
            <a:endParaRPr lang="en-US"/>
          </a:p>
        </p:txBody>
      </p:sp>
    </p:spTree>
    <p:extLst>
      <p:ext uri="{BB962C8B-B14F-4D97-AF65-F5344CB8AC3E}">
        <p14:creationId xmlns="" xmlns:p14="http://schemas.microsoft.com/office/powerpoint/2010/main" val="38846030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20</a:t>
            </a:fld>
            <a:endParaRPr lang="en-US"/>
          </a:p>
        </p:txBody>
      </p:sp>
      <p:pic>
        <p:nvPicPr>
          <p:cNvPr id="11266"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21</a:t>
            </a:fld>
            <a:endParaRPr lang="en-US"/>
          </a:p>
        </p:txBody>
      </p:sp>
      <p:pic>
        <p:nvPicPr>
          <p:cNvPr id="5" name="Picture 2"/>
          <p:cNvPicPr>
            <a:picLocks noChangeAspect="1" noChangeArrowheads="1"/>
          </p:cNvPicPr>
          <p:nvPr/>
        </p:nvPicPr>
        <p:blipFill>
          <a:blip r:embed="rId2"/>
          <a:srcRect/>
          <a:stretch>
            <a:fillRect/>
          </a:stretch>
        </p:blipFill>
        <p:spPr bwMode="auto">
          <a:xfrm>
            <a:off x="1" y="0"/>
            <a:ext cx="18288000" cy="10286999"/>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22</a:t>
            </a:fld>
            <a:endParaRPr lang="en-US"/>
          </a:p>
        </p:txBody>
      </p:sp>
      <p:pic>
        <p:nvPicPr>
          <p:cNvPr id="13314"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23</a:t>
            </a:fld>
            <a:endParaRPr lang="en-US"/>
          </a:p>
        </p:txBody>
      </p:sp>
      <p:pic>
        <p:nvPicPr>
          <p:cNvPr id="12290"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24</a:t>
            </a:fld>
            <a:endParaRPr lang="en-US"/>
          </a:p>
        </p:txBody>
      </p:sp>
      <p:pic>
        <p:nvPicPr>
          <p:cNvPr id="16386"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25</a:t>
            </a:fld>
            <a:endParaRPr lang="en-US"/>
          </a:p>
        </p:txBody>
      </p:sp>
      <p:pic>
        <p:nvPicPr>
          <p:cNvPr id="17410"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26</a:t>
            </a:fld>
            <a:endParaRPr lang="en-US"/>
          </a:p>
        </p:txBody>
      </p:sp>
      <p:pic>
        <p:nvPicPr>
          <p:cNvPr id="15362"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27</a:t>
            </a:fld>
            <a:endParaRPr lang="en-US"/>
          </a:p>
        </p:txBody>
      </p:sp>
      <p:pic>
        <p:nvPicPr>
          <p:cNvPr id="14338"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28</a:t>
            </a:fld>
            <a:endParaRPr lang="en-US"/>
          </a:p>
        </p:txBody>
      </p:sp>
      <p:pic>
        <p:nvPicPr>
          <p:cNvPr id="19458"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29</a:t>
            </a:fld>
            <a:endParaRPr lang="en-US"/>
          </a:p>
        </p:txBody>
      </p:sp>
      <p:pic>
        <p:nvPicPr>
          <p:cNvPr id="18434"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4"/>
          <p:cNvSpPr/>
          <p:nvPr/>
        </p:nvSpPr>
        <p:spPr>
          <a:xfrm>
            <a:off x="7284019" y="9251434"/>
            <a:ext cx="11003981" cy="1035566"/>
          </a:xfrm>
          <a:prstGeom prst="rect">
            <a:avLst/>
          </a:prstGeom>
          <a:solidFill>
            <a:srgbClr val="FFD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flipH="1">
            <a:off x="847725" y="2324100"/>
            <a:ext cx="66675" cy="7162800"/>
          </a:xfrm>
          <a:prstGeom prst="rect">
            <a:avLst/>
          </a:prstGeom>
          <a:solidFill>
            <a:srgbClr val="5F83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txBox="1">
            <a:spLocks noGrp="1"/>
          </p:cNvSpPr>
          <p:nvPr>
            <p:ph type="dt" idx="10"/>
          </p:nvPr>
        </p:nvSpPr>
        <p:spPr>
          <a:xfrm>
            <a:off x="451934" y="9593520"/>
            <a:ext cx="21336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400">
                <a:solidFill>
                  <a:schemeClr val="dk1"/>
                </a:solidFill>
              </a:rPr>
              <a:t>5/26/2020</a:t>
            </a:r>
            <a:endParaRPr sz="1400">
              <a:solidFill>
                <a:schemeClr val="dk1"/>
              </a:solidFill>
            </a:endParaRPr>
          </a:p>
        </p:txBody>
      </p:sp>
      <p:sp>
        <p:nvSpPr>
          <p:cNvPr id="200" name="Google Shape;200;p4"/>
          <p:cNvSpPr txBox="1">
            <a:spLocks noGrp="1"/>
          </p:cNvSpPr>
          <p:nvPr>
            <p:ph type="ftr" idx="11"/>
          </p:nvPr>
        </p:nvSpPr>
        <p:spPr>
          <a:xfrm>
            <a:off x="5486400" y="9639300"/>
            <a:ext cx="7620000" cy="32105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400" b="1">
                <a:solidFill>
                  <a:schemeClr val="dk1"/>
                </a:solidFill>
                <a:latin typeface="Cambria"/>
                <a:ea typeface="Cambria"/>
                <a:cs typeface="Cambria"/>
                <a:sym typeface="Cambria"/>
              </a:rPr>
              <a:t>TOPIC/COURSE CODE-NAME/FACULTY/DEPT/COLLEGE</a:t>
            </a:r>
            <a:endParaRPr sz="1400" b="1">
              <a:solidFill>
                <a:schemeClr val="dk1"/>
              </a:solidFill>
              <a:latin typeface="Cambria"/>
              <a:ea typeface="Cambria"/>
              <a:cs typeface="Cambria"/>
              <a:sym typeface="Cambria"/>
            </a:endParaRPr>
          </a:p>
        </p:txBody>
      </p:sp>
      <p:sp>
        <p:nvSpPr>
          <p:cNvPr id="201" name="Google Shape;201;p4"/>
          <p:cNvSpPr txBox="1">
            <a:spLocks noGrp="1"/>
          </p:cNvSpPr>
          <p:nvPr>
            <p:ph type="sldNum" idx="12"/>
          </p:nvPr>
        </p:nvSpPr>
        <p:spPr>
          <a:xfrm>
            <a:off x="15697200" y="959352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400">
                <a:solidFill>
                  <a:schemeClr val="dk1"/>
                </a:solidFill>
                <a:latin typeface="Cambria"/>
                <a:ea typeface="Cambria"/>
                <a:cs typeface="Cambria"/>
                <a:sym typeface="Cambria"/>
              </a:rPr>
              <a:pPr marL="0" lvl="0" indent="0" algn="r" rtl="0">
                <a:spcBef>
                  <a:spcPts val="0"/>
                </a:spcBef>
                <a:spcAft>
                  <a:spcPts val="0"/>
                </a:spcAft>
                <a:buNone/>
              </a:pPr>
              <a:t>3</a:t>
            </a:fld>
            <a:r>
              <a:rPr lang="en-US" sz="1400">
                <a:solidFill>
                  <a:schemeClr val="dk1"/>
                </a:solidFill>
                <a:latin typeface="Cambria"/>
                <a:ea typeface="Cambria"/>
                <a:cs typeface="Cambria"/>
                <a:sym typeface="Cambria"/>
              </a:rPr>
              <a:t>/10</a:t>
            </a:r>
            <a:endParaRPr sz="1400">
              <a:solidFill>
                <a:schemeClr val="dk1"/>
              </a:solidFill>
              <a:latin typeface="Cambria"/>
              <a:ea typeface="Cambria"/>
              <a:cs typeface="Cambria"/>
              <a:sym typeface="Cambria"/>
            </a:endParaRPr>
          </a:p>
        </p:txBody>
      </p:sp>
      <p:sp>
        <p:nvSpPr>
          <p:cNvPr id="202" name="Google Shape;202;p4"/>
          <p:cNvSpPr/>
          <p:nvPr/>
        </p:nvSpPr>
        <p:spPr>
          <a:xfrm>
            <a:off x="1604234" y="936118"/>
            <a:ext cx="14593394" cy="104643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dirty="0">
                <a:solidFill>
                  <a:schemeClr val="dk1"/>
                </a:solidFill>
                <a:latin typeface="Cambria"/>
                <a:ea typeface="Cambria"/>
                <a:cs typeface="Cambria"/>
                <a:sym typeface="Cambria"/>
              </a:rPr>
              <a:t/>
            </a:r>
            <a:br>
              <a:rPr lang="en-US" sz="1800" b="1" i="0" u="none" strike="noStrike" cap="none" dirty="0">
                <a:solidFill>
                  <a:schemeClr val="dk1"/>
                </a:solidFill>
                <a:latin typeface="Cambria"/>
                <a:ea typeface="Cambria"/>
                <a:cs typeface="Cambria"/>
                <a:sym typeface="Cambria"/>
              </a:rPr>
            </a:br>
            <a:endParaRPr sz="1800" b="1" i="0" u="none" strike="noStrike" cap="none" dirty="0">
              <a:solidFill>
                <a:schemeClr val="dk1"/>
              </a:solidFill>
              <a:latin typeface="Cambria"/>
              <a:ea typeface="Cambria"/>
              <a:cs typeface="Cambria"/>
              <a:sym typeface="Cambria"/>
            </a:endParaRPr>
          </a:p>
          <a:p>
            <a:pPr algn="ctr"/>
            <a:r>
              <a:rPr lang="en-IN" sz="4400" b="1" dirty="0">
                <a:latin typeface="Times New Roman" pitchFamily="18" charset="0"/>
                <a:cs typeface="Times New Roman" pitchFamily="18" charset="0"/>
              </a:rPr>
              <a:t>File </a:t>
            </a:r>
            <a:r>
              <a:rPr lang="en-IN" sz="4400" b="1" dirty="0" smtClean="0">
                <a:latin typeface="Times New Roman" pitchFamily="18" charset="0"/>
                <a:cs typeface="Times New Roman" pitchFamily="18" charset="0"/>
              </a:rPr>
              <a:t>Handling</a:t>
            </a:r>
            <a:endParaRPr lang="en-IN" sz="4400" b="1" dirty="0">
              <a:latin typeface="Times New Roman" pitchFamily="18" charset="0"/>
              <a:cs typeface="Times New Roman" pitchFamily="18" charset="0"/>
            </a:endParaRPr>
          </a:p>
          <a:p>
            <a:pPr marL="0" marR="0" lvl="0" indent="0" algn="ctr" rtl="0">
              <a:spcBef>
                <a:spcPts val="0"/>
              </a:spcBef>
              <a:spcAft>
                <a:spcPts val="0"/>
              </a:spcAft>
              <a:buNone/>
            </a:pPr>
            <a:r>
              <a:rPr lang="en-US" sz="2800" b="1" i="0" u="none" strike="noStrike" cap="none" dirty="0" smtClean="0">
                <a:solidFill>
                  <a:schemeClr val="dk1"/>
                </a:solidFill>
                <a:latin typeface="Cambria"/>
                <a:ea typeface="Cambria"/>
                <a:cs typeface="Cambria"/>
                <a:sym typeface="Cambria"/>
              </a:rPr>
              <a:t>       </a:t>
            </a:r>
            <a:endParaRPr lang="en-IN" sz="4400" b="1" dirty="0" smtClean="0">
              <a:latin typeface="Times New Roman" pitchFamily="18" charset="0"/>
              <a:cs typeface="Times New Roman" pitchFamily="18" charset="0"/>
            </a:endParaRPr>
          </a:p>
          <a:p>
            <a:r>
              <a:rPr lang="en-US" sz="4400" b="1" i="0" u="none" strike="noStrike" cap="none" dirty="0" smtClean="0">
                <a:solidFill>
                  <a:schemeClr val="dk1"/>
                </a:solidFill>
                <a:latin typeface="Times New Roman" pitchFamily="18" charset="0"/>
                <a:ea typeface="Cambria"/>
                <a:cs typeface="Times New Roman" pitchFamily="18" charset="0"/>
                <a:sym typeface="Cambria"/>
              </a:rPr>
              <a:t>What is file??</a:t>
            </a:r>
          </a:p>
          <a:p>
            <a:r>
              <a:rPr lang="en-US" sz="4400" b="1" dirty="0" smtClean="0">
                <a:solidFill>
                  <a:schemeClr val="dk1"/>
                </a:solidFill>
                <a:latin typeface="Times New Roman" pitchFamily="18" charset="0"/>
                <a:ea typeface="Cambria"/>
                <a:cs typeface="Times New Roman" pitchFamily="18" charset="0"/>
                <a:sym typeface="Cambria"/>
              </a:rPr>
              <a:t>A file in itself is a bunch of bytes stored on some storage device like hard disk.</a:t>
            </a:r>
          </a:p>
          <a:p>
            <a:r>
              <a:rPr lang="en-US" sz="4400" b="1" dirty="0" smtClean="0">
                <a:solidFill>
                  <a:schemeClr val="dk1"/>
                </a:solidFill>
                <a:latin typeface="Times New Roman" pitchFamily="18" charset="0"/>
                <a:ea typeface="Cambria"/>
                <a:cs typeface="Times New Roman" pitchFamily="18" charset="0"/>
                <a:sym typeface="Cambria"/>
              </a:rPr>
              <a:t>It help in storing information permanently.</a:t>
            </a:r>
          </a:p>
          <a:p>
            <a:r>
              <a:rPr lang="en-IN" sz="4400" b="1" dirty="0" smtClean="0">
                <a:solidFill>
                  <a:schemeClr val="dk1"/>
                </a:solidFill>
                <a:latin typeface="Times New Roman" pitchFamily="18" charset="0"/>
                <a:ea typeface="Cambria"/>
                <a:cs typeface="Times New Roman" pitchFamily="18" charset="0"/>
                <a:sym typeface="Cambria"/>
              </a:rPr>
              <a:t>Every programming language offers some provision to use and create files through programs.</a:t>
            </a:r>
            <a:endParaRPr lang="en-US" sz="4400" b="1" dirty="0" smtClean="0">
              <a:solidFill>
                <a:schemeClr val="dk1"/>
              </a:solidFill>
              <a:latin typeface="Times New Roman" pitchFamily="18" charset="0"/>
              <a:ea typeface="Cambria"/>
              <a:cs typeface="Times New Roman" pitchFamily="18" charset="0"/>
              <a:sym typeface="Cambria"/>
            </a:endParaRPr>
          </a:p>
          <a:p>
            <a:r>
              <a:rPr lang="en-US" sz="4400" b="1" dirty="0" smtClean="0">
                <a:solidFill>
                  <a:schemeClr val="dk1"/>
                </a:solidFill>
                <a:latin typeface="Times New Roman" pitchFamily="18" charset="0"/>
                <a:ea typeface="Cambria"/>
                <a:cs typeface="Times New Roman" pitchFamily="18" charset="0"/>
                <a:sym typeface="Cambria"/>
              </a:rPr>
              <a:t>There are two types of files:</a:t>
            </a:r>
          </a:p>
          <a:p>
            <a:r>
              <a:rPr lang="en-US" sz="4400" b="1" dirty="0" smtClean="0">
                <a:solidFill>
                  <a:schemeClr val="dk1"/>
                </a:solidFill>
                <a:latin typeface="Times New Roman" pitchFamily="18" charset="0"/>
                <a:ea typeface="Cambria"/>
                <a:cs typeface="Times New Roman" pitchFamily="18" charset="0"/>
                <a:sym typeface="Cambria"/>
              </a:rPr>
              <a:t>They are</a:t>
            </a:r>
          </a:p>
          <a:p>
            <a:pPr marL="571500" indent="-571500">
              <a:buFont typeface="Wingdings" pitchFamily="2" charset="2"/>
              <a:buChar char="Ø"/>
            </a:pPr>
            <a:r>
              <a:rPr lang="en-US" sz="4400" b="1" dirty="0" smtClean="0">
                <a:solidFill>
                  <a:schemeClr val="dk1"/>
                </a:solidFill>
                <a:latin typeface="Times New Roman" pitchFamily="18" charset="0"/>
                <a:ea typeface="Cambria"/>
                <a:cs typeface="Times New Roman" pitchFamily="18" charset="0"/>
                <a:sym typeface="Cambria"/>
              </a:rPr>
              <a:t>Text files</a:t>
            </a:r>
          </a:p>
          <a:p>
            <a:pPr marL="571500" indent="-571500">
              <a:buFont typeface="Wingdings" pitchFamily="2" charset="2"/>
              <a:buChar char="Ø"/>
            </a:pPr>
            <a:r>
              <a:rPr lang="en-US" sz="4400" b="1" dirty="0" smtClean="0">
                <a:solidFill>
                  <a:schemeClr val="dk1"/>
                </a:solidFill>
                <a:latin typeface="Times New Roman" pitchFamily="18" charset="0"/>
                <a:ea typeface="Cambria"/>
                <a:cs typeface="Times New Roman" pitchFamily="18" charset="0"/>
                <a:sym typeface="Cambria"/>
              </a:rPr>
              <a:t>Binary files</a:t>
            </a:r>
          </a:p>
          <a:p>
            <a:endParaRPr lang="en-US" sz="4400" b="1" dirty="0" smtClean="0">
              <a:solidFill>
                <a:schemeClr val="dk1"/>
              </a:solidFill>
              <a:latin typeface="Times New Roman" pitchFamily="18" charset="0"/>
              <a:ea typeface="Cambria"/>
              <a:cs typeface="Times New Roman" pitchFamily="18" charset="0"/>
              <a:sym typeface="Cambria"/>
            </a:endParaRPr>
          </a:p>
          <a:p>
            <a:endParaRPr sz="3200" b="1" i="0" u="none" strike="noStrike" cap="none" dirty="0">
              <a:solidFill>
                <a:schemeClr val="dk1"/>
              </a:solidFill>
              <a:latin typeface="Cambria"/>
              <a:ea typeface="Cambria"/>
              <a:cs typeface="Cambria"/>
              <a:sym typeface="Cambria"/>
            </a:endParaRPr>
          </a:p>
          <a:p>
            <a:pPr marL="0" marR="0" lvl="0" indent="0" algn="ctr" rtl="0">
              <a:spcBef>
                <a:spcPts val="0"/>
              </a:spcBef>
              <a:spcAft>
                <a:spcPts val="0"/>
              </a:spcAft>
              <a:buNone/>
            </a:pPr>
            <a:r>
              <a:rPr lang="en-US" sz="3200" b="1" i="0" u="none" strike="noStrike" cap="none" dirty="0">
                <a:solidFill>
                  <a:schemeClr val="dk1"/>
                </a:solidFill>
                <a:latin typeface="Cambria"/>
                <a:ea typeface="Cambria"/>
                <a:cs typeface="Cambria"/>
                <a:sym typeface="Cambria"/>
              </a:rPr>
              <a:t/>
            </a:r>
            <a:br>
              <a:rPr lang="en-US" sz="3200" b="1" i="0" u="none" strike="noStrike" cap="none" dirty="0">
                <a:solidFill>
                  <a:schemeClr val="dk1"/>
                </a:solidFill>
                <a:latin typeface="Cambria"/>
                <a:ea typeface="Cambria"/>
                <a:cs typeface="Cambria"/>
                <a:sym typeface="Cambria"/>
              </a:rPr>
            </a:br>
            <a:endParaRPr sz="18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30</a:t>
            </a:fld>
            <a:endParaRPr lang="en-US"/>
          </a:p>
        </p:txBody>
      </p:sp>
      <p:pic>
        <p:nvPicPr>
          <p:cNvPr id="21506"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31</a:t>
            </a:fld>
            <a:endParaRPr lang="en-US"/>
          </a:p>
        </p:txBody>
      </p:sp>
      <p:pic>
        <p:nvPicPr>
          <p:cNvPr id="20482"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32</a:t>
            </a:fld>
            <a:endParaRPr lang="en-US"/>
          </a:p>
        </p:txBody>
      </p:sp>
      <p:pic>
        <p:nvPicPr>
          <p:cNvPr id="1026" name="Picture 2"/>
          <p:cNvPicPr>
            <a:picLocks noChangeAspect="1" noChangeArrowheads="1"/>
          </p:cNvPicPr>
          <p:nvPr/>
        </p:nvPicPr>
        <p:blipFill>
          <a:blip r:embed="rId2"/>
          <a:srcRect t="5747" r="55178" b="71706"/>
          <a:stretch>
            <a:fillRect/>
          </a:stretch>
        </p:blipFill>
        <p:spPr bwMode="auto">
          <a:xfrm>
            <a:off x="1" y="1997242"/>
            <a:ext cx="18288000" cy="8289758"/>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33</a:t>
            </a:fld>
            <a:endParaRPr lang="en-US"/>
          </a:p>
        </p:txBody>
      </p:sp>
      <p:pic>
        <p:nvPicPr>
          <p:cNvPr id="2050" name="Picture 2"/>
          <p:cNvPicPr>
            <a:picLocks noChangeAspect="1" noChangeArrowheads="1"/>
          </p:cNvPicPr>
          <p:nvPr/>
        </p:nvPicPr>
        <p:blipFill>
          <a:blip r:embed="rId2"/>
          <a:srcRect/>
          <a:stretch>
            <a:fillRect/>
          </a:stretch>
        </p:blipFill>
        <p:spPr bwMode="auto">
          <a:xfrm>
            <a:off x="0" y="2045368"/>
            <a:ext cx="18288000" cy="8241632"/>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34</a:t>
            </a:fld>
            <a:endParaRPr lang="en-US"/>
          </a:p>
        </p:txBody>
      </p:sp>
      <p:pic>
        <p:nvPicPr>
          <p:cNvPr id="3074" name="Picture 2"/>
          <p:cNvPicPr>
            <a:picLocks noChangeAspect="1" noChangeArrowheads="1"/>
          </p:cNvPicPr>
          <p:nvPr/>
        </p:nvPicPr>
        <p:blipFill>
          <a:blip r:embed="rId2"/>
          <a:srcRect l="250" t="18174" r="805" b="9128"/>
          <a:stretch>
            <a:fillRect/>
          </a:stretch>
        </p:blipFill>
        <p:spPr bwMode="auto">
          <a:xfrm>
            <a:off x="1" y="1997243"/>
            <a:ext cx="18288000" cy="8289758"/>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35</a:t>
            </a:fld>
            <a:endParaRPr lang="en-US"/>
          </a:p>
        </p:txBody>
      </p:sp>
      <p:pic>
        <p:nvPicPr>
          <p:cNvPr id="5122" name="Picture 2"/>
          <p:cNvPicPr>
            <a:picLocks noChangeAspect="1" noChangeArrowheads="1"/>
          </p:cNvPicPr>
          <p:nvPr/>
        </p:nvPicPr>
        <p:blipFill>
          <a:blip r:embed="rId2"/>
          <a:srcRect/>
          <a:stretch>
            <a:fillRect/>
          </a:stretch>
        </p:blipFill>
        <p:spPr bwMode="auto">
          <a:xfrm>
            <a:off x="0" y="1925052"/>
            <a:ext cx="18287999" cy="8361947"/>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36</a:t>
            </a:fld>
            <a:endParaRPr lang="en-US"/>
          </a:p>
        </p:txBody>
      </p:sp>
      <p:pic>
        <p:nvPicPr>
          <p:cNvPr id="4098" name="Picture 2"/>
          <p:cNvPicPr>
            <a:picLocks noChangeAspect="1" noChangeArrowheads="1"/>
          </p:cNvPicPr>
          <p:nvPr/>
        </p:nvPicPr>
        <p:blipFill>
          <a:blip r:embed="rId2"/>
          <a:srcRect/>
          <a:stretch>
            <a:fillRect/>
          </a:stretch>
        </p:blipFill>
        <p:spPr bwMode="auto">
          <a:xfrm>
            <a:off x="0" y="2093494"/>
            <a:ext cx="18287999" cy="8193505"/>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37</a:t>
            </a:fld>
            <a:endParaRPr lang="en-US"/>
          </a:p>
        </p:txBody>
      </p:sp>
      <p:pic>
        <p:nvPicPr>
          <p:cNvPr id="6146" name="Picture 2"/>
          <p:cNvPicPr>
            <a:picLocks noChangeAspect="1" noChangeArrowheads="1"/>
          </p:cNvPicPr>
          <p:nvPr/>
        </p:nvPicPr>
        <p:blipFill>
          <a:blip r:embed="rId2"/>
          <a:srcRect/>
          <a:stretch>
            <a:fillRect/>
          </a:stretch>
        </p:blipFill>
        <p:spPr bwMode="auto">
          <a:xfrm>
            <a:off x="0" y="1485900"/>
            <a:ext cx="18287999" cy="880110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38</a:t>
            </a:fld>
            <a:endParaRPr lang="en-US"/>
          </a:p>
        </p:txBody>
      </p:sp>
      <p:pic>
        <p:nvPicPr>
          <p:cNvPr id="1026" name="Picture 2"/>
          <p:cNvPicPr>
            <a:picLocks noChangeAspect="1" noChangeArrowheads="1"/>
          </p:cNvPicPr>
          <p:nvPr/>
        </p:nvPicPr>
        <p:blipFill>
          <a:blip r:embed="rId2"/>
          <a:srcRect/>
          <a:stretch>
            <a:fillRect/>
          </a:stretch>
        </p:blipFill>
        <p:spPr bwMode="auto">
          <a:xfrm>
            <a:off x="0" y="2069431"/>
            <a:ext cx="18287999" cy="8578516"/>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39</a:t>
            </a:fld>
            <a:endParaRPr lang="en-US"/>
          </a:p>
        </p:txBody>
      </p:sp>
      <p:pic>
        <p:nvPicPr>
          <p:cNvPr id="2050" name="Picture 2"/>
          <p:cNvPicPr>
            <a:picLocks noChangeAspect="1" noChangeArrowheads="1"/>
          </p:cNvPicPr>
          <p:nvPr/>
        </p:nvPicPr>
        <p:blipFill>
          <a:blip r:embed="rId2"/>
          <a:srcRect/>
          <a:stretch>
            <a:fillRect/>
          </a:stretch>
        </p:blipFill>
        <p:spPr bwMode="auto">
          <a:xfrm>
            <a:off x="0" y="1798722"/>
            <a:ext cx="18288000" cy="8488278"/>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8200" y="708025"/>
            <a:ext cx="12359640" cy="1384935"/>
          </a:xfrm>
        </p:spPr>
        <p:txBody>
          <a:bodyPr>
            <a:normAutofit/>
          </a:bodyPr>
          <a:lstStyle/>
          <a:p>
            <a:pPr algn="l"/>
            <a:r>
              <a:rPr lang="en-IN" sz="6000" b="1" dirty="0" smtClean="0">
                <a:latin typeface="Times New Roman" pitchFamily="18" charset="0"/>
                <a:cs typeface="Times New Roman" pitchFamily="18" charset="0"/>
              </a:rPr>
              <a:t>Contd...</a:t>
            </a:r>
            <a:endParaRPr lang="en-US" sz="6000" b="1" dirty="0">
              <a:latin typeface="Times New Roman" pitchFamily="18" charset="0"/>
              <a:cs typeface="Times New Roman" pitchFamily="18" charset="0"/>
            </a:endParaRPr>
          </a:p>
        </p:txBody>
      </p:sp>
      <p:sp>
        <p:nvSpPr>
          <p:cNvPr id="3" name="Subtitle 2"/>
          <p:cNvSpPr>
            <a:spLocks noGrp="1"/>
          </p:cNvSpPr>
          <p:nvPr>
            <p:ph type="subTitle" idx="1"/>
          </p:nvPr>
        </p:nvSpPr>
        <p:spPr>
          <a:xfrm>
            <a:off x="522514" y="1884784"/>
            <a:ext cx="14981646" cy="7828176"/>
          </a:xfrm>
        </p:spPr>
        <p:txBody>
          <a:bodyPr>
            <a:normAutofit/>
          </a:bodyPr>
          <a:lstStyle/>
          <a:p>
            <a:pPr algn="l"/>
            <a:r>
              <a:rPr lang="en-GB" b="1" dirty="0" smtClean="0">
                <a:solidFill>
                  <a:schemeClr val="tx1"/>
                </a:solidFill>
                <a:latin typeface="Times New Roman" pitchFamily="18" charset="0"/>
                <a:cs typeface="Times New Roman" pitchFamily="18" charset="0"/>
              </a:rPr>
              <a:t>What is text file?</a:t>
            </a:r>
          </a:p>
          <a:p>
            <a:pPr algn="l"/>
            <a:r>
              <a:rPr lang="en-GB" dirty="0" smtClean="0">
                <a:solidFill>
                  <a:schemeClr val="tx1"/>
                </a:solidFill>
                <a:latin typeface="Times New Roman" pitchFamily="18" charset="0"/>
                <a:cs typeface="Times New Roman" pitchFamily="18" charset="0"/>
              </a:rPr>
              <a:t>There is normal text file for </a:t>
            </a:r>
            <a:r>
              <a:rPr lang="en-GB" dirty="0" err="1" smtClean="0">
                <a:solidFill>
                  <a:schemeClr val="tx1"/>
                </a:solidFill>
                <a:latin typeface="Times New Roman" pitchFamily="18" charset="0"/>
                <a:cs typeface="Times New Roman" pitchFamily="18" charset="0"/>
              </a:rPr>
              <a:t>eg:notepad</a:t>
            </a:r>
            <a:r>
              <a:rPr lang="en-GB" dirty="0" smtClean="0">
                <a:solidFill>
                  <a:schemeClr val="tx1"/>
                </a:solidFill>
                <a:latin typeface="Times New Roman" pitchFamily="18" charset="0"/>
                <a:cs typeface="Times New Roman" pitchFamily="18" charset="0"/>
              </a:rPr>
              <a:t> file</a:t>
            </a:r>
          </a:p>
          <a:p>
            <a:pPr algn="l"/>
            <a:r>
              <a:rPr lang="en-GB" dirty="0" smtClean="0">
                <a:solidFill>
                  <a:schemeClr val="tx1"/>
                </a:solidFill>
                <a:latin typeface="Times New Roman" pitchFamily="18" charset="0"/>
                <a:cs typeface="Times New Roman" pitchFamily="18" charset="0"/>
              </a:rPr>
              <a:t>There is no </a:t>
            </a:r>
            <a:r>
              <a:rPr lang="en-GB" dirty="0" err="1" smtClean="0">
                <a:solidFill>
                  <a:schemeClr val="tx1"/>
                </a:solidFill>
                <a:latin typeface="Times New Roman" pitchFamily="18" charset="0"/>
                <a:cs typeface="Times New Roman" pitchFamily="18" charset="0"/>
              </a:rPr>
              <a:t>convertion</a:t>
            </a:r>
            <a:r>
              <a:rPr lang="en-GB" dirty="0" smtClean="0">
                <a:solidFill>
                  <a:schemeClr val="tx1"/>
                </a:solidFill>
                <a:latin typeface="Times New Roman" pitchFamily="18" charset="0"/>
                <a:cs typeface="Times New Roman" pitchFamily="18" charset="0"/>
              </a:rPr>
              <a:t> (human to machine language)</a:t>
            </a:r>
          </a:p>
          <a:p>
            <a:pPr algn="l"/>
            <a:r>
              <a:rPr lang="en-GB" dirty="0" smtClean="0">
                <a:solidFill>
                  <a:schemeClr val="tx1"/>
                </a:solidFill>
                <a:latin typeface="Times New Roman" pitchFamily="18" charset="0"/>
                <a:cs typeface="Times New Roman" pitchFamily="18" charset="0"/>
              </a:rPr>
              <a:t>Data which store directly.</a:t>
            </a:r>
          </a:p>
          <a:p>
            <a:pPr algn="l"/>
            <a:r>
              <a:rPr lang="en-GB" dirty="0" smtClean="0">
                <a:solidFill>
                  <a:schemeClr val="tx1"/>
                </a:solidFill>
                <a:latin typeface="Times New Roman" pitchFamily="18" charset="0"/>
                <a:cs typeface="Times New Roman" pitchFamily="18" charset="0"/>
              </a:rPr>
              <a:t>Basically when we open the file it will be in readable form</a:t>
            </a:r>
          </a:p>
          <a:p>
            <a:pPr algn="l"/>
            <a:r>
              <a:rPr lang="en-GB" dirty="0" smtClean="0">
                <a:solidFill>
                  <a:schemeClr val="tx1"/>
                </a:solidFill>
                <a:latin typeface="Times New Roman" pitchFamily="18" charset="0"/>
                <a:cs typeface="Times New Roman" pitchFamily="18" charset="0"/>
              </a:rPr>
              <a:t>It is slow while comparing to binary file.</a:t>
            </a:r>
          </a:p>
          <a:p>
            <a:pPr algn="l"/>
            <a:endParaRPr lang="en-GB" dirty="0">
              <a:solidFill>
                <a:schemeClr val="tx1"/>
              </a:solidFill>
              <a:latin typeface="Times New Roman" pitchFamily="18" charset="0"/>
              <a:cs typeface="Times New Roman" pitchFamily="18" charset="0"/>
            </a:endParaRPr>
          </a:p>
          <a:p>
            <a:pPr algn="l"/>
            <a:r>
              <a:rPr lang="en-GB" b="1" dirty="0" smtClean="0">
                <a:solidFill>
                  <a:schemeClr val="tx1"/>
                </a:solidFill>
                <a:latin typeface="Times New Roman" pitchFamily="18" charset="0"/>
                <a:cs typeface="Times New Roman" pitchFamily="18" charset="0"/>
              </a:rPr>
              <a:t>What is binary file?</a:t>
            </a:r>
          </a:p>
          <a:p>
            <a:pPr algn="l"/>
            <a:r>
              <a:rPr lang="en-GB" dirty="0" smtClean="0">
                <a:solidFill>
                  <a:schemeClr val="tx1"/>
                </a:solidFill>
                <a:latin typeface="Times New Roman" pitchFamily="18" charset="0"/>
                <a:cs typeface="Times New Roman" pitchFamily="18" charset="0"/>
              </a:rPr>
              <a:t>A binary file stores the information in the form of </a:t>
            </a:r>
            <a:r>
              <a:rPr lang="en-GB" dirty="0" err="1" smtClean="0">
                <a:solidFill>
                  <a:schemeClr val="tx1"/>
                </a:solidFill>
                <a:latin typeface="Times New Roman" pitchFamily="18" charset="0"/>
                <a:cs typeface="Times New Roman" pitchFamily="18" charset="0"/>
              </a:rPr>
              <a:t>bytes.A</a:t>
            </a:r>
            <a:r>
              <a:rPr lang="en-GB" dirty="0" smtClean="0">
                <a:solidFill>
                  <a:schemeClr val="tx1"/>
                </a:solidFill>
                <a:latin typeface="Times New Roman" pitchFamily="18" charset="0"/>
                <a:cs typeface="Times New Roman" pitchFamily="18" charset="0"/>
              </a:rPr>
              <a:t> binary file contains information in the same format in which the information is held in the memory.</a:t>
            </a:r>
          </a:p>
          <a:p>
            <a:pPr algn="l"/>
            <a:r>
              <a:rPr lang="en-GB" dirty="0" smtClean="0">
                <a:solidFill>
                  <a:schemeClr val="tx1"/>
                </a:solidFill>
                <a:latin typeface="Times New Roman" pitchFamily="18" charset="0"/>
                <a:cs typeface="Times New Roman" pitchFamily="18" charset="0"/>
              </a:rPr>
              <a:t>Binary files are faster because it is not in human readable form and easier for a program to read and write than are text files.</a:t>
            </a:r>
          </a:p>
          <a:p>
            <a:pPr algn="l"/>
            <a:r>
              <a:rPr lang="en-GB" dirty="0" smtClean="0">
                <a:solidFill>
                  <a:schemeClr val="tx1"/>
                </a:solidFill>
                <a:latin typeface="Times New Roman" pitchFamily="18" charset="0"/>
                <a:cs typeface="Times New Roman" pitchFamily="18" charset="0"/>
              </a:rPr>
              <a:t>It is used to store </a:t>
            </a:r>
            <a:r>
              <a:rPr lang="en-GB" dirty="0" err="1" smtClean="0">
                <a:solidFill>
                  <a:schemeClr val="tx1"/>
                </a:solidFill>
                <a:latin typeface="Times New Roman" pitchFamily="18" charset="0"/>
                <a:cs typeface="Times New Roman" pitchFamily="18" charset="0"/>
              </a:rPr>
              <a:t>audio,video</a:t>
            </a:r>
            <a:r>
              <a:rPr lang="en-GB" dirty="0" smtClean="0">
                <a:solidFill>
                  <a:schemeClr val="tx1"/>
                </a:solidFill>
                <a:latin typeface="Times New Roman" pitchFamily="18" charset="0"/>
                <a:cs typeface="Times New Roman" pitchFamily="18" charset="0"/>
              </a:rPr>
              <a:t> and images.</a:t>
            </a:r>
          </a:p>
          <a:p>
            <a:pPr algn="l"/>
            <a:endParaRPr lang="en-GB" dirty="0" smtClean="0">
              <a:solidFill>
                <a:schemeClr val="tx1"/>
              </a:solidFill>
              <a:latin typeface="Times New Roman" pitchFamily="18" charset="0"/>
              <a:cs typeface="Times New Roman" pitchFamily="18" charset="0"/>
            </a:endParaRPr>
          </a:p>
          <a:p>
            <a:pPr algn="l"/>
            <a:endParaRPr lang="en-GB" dirty="0" smtClean="0">
              <a:solidFill>
                <a:schemeClr val="tx1"/>
              </a:solidFill>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40</a:t>
            </a:fld>
            <a:endParaRPr lang="en-US"/>
          </a:p>
        </p:txBody>
      </p:sp>
      <p:pic>
        <p:nvPicPr>
          <p:cNvPr id="3074" name="Picture 2"/>
          <p:cNvPicPr>
            <a:picLocks noChangeAspect="1" noChangeArrowheads="1"/>
          </p:cNvPicPr>
          <p:nvPr/>
        </p:nvPicPr>
        <p:blipFill>
          <a:blip r:embed="rId2"/>
          <a:srcRect/>
          <a:stretch>
            <a:fillRect/>
          </a:stretch>
        </p:blipFill>
        <p:spPr bwMode="auto">
          <a:xfrm>
            <a:off x="0" y="1973178"/>
            <a:ext cx="18287999" cy="8313822"/>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41</a:t>
            </a:fld>
            <a:endParaRPr lang="en-US"/>
          </a:p>
        </p:txBody>
      </p:sp>
      <p:pic>
        <p:nvPicPr>
          <p:cNvPr id="4098" name="Picture 2"/>
          <p:cNvPicPr>
            <a:picLocks noChangeAspect="1" noChangeArrowheads="1"/>
          </p:cNvPicPr>
          <p:nvPr/>
        </p:nvPicPr>
        <p:blipFill>
          <a:blip r:embed="rId2"/>
          <a:srcRect/>
          <a:stretch>
            <a:fillRect/>
          </a:stretch>
        </p:blipFill>
        <p:spPr bwMode="auto">
          <a:xfrm>
            <a:off x="0" y="2117558"/>
            <a:ext cx="18292465" cy="8169442"/>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42</a:t>
            </a:fld>
            <a:endParaRPr lang="en-US"/>
          </a:p>
        </p:txBody>
      </p:sp>
      <p:pic>
        <p:nvPicPr>
          <p:cNvPr id="5122" name="Picture 2"/>
          <p:cNvPicPr>
            <a:picLocks noChangeAspect="1" noChangeArrowheads="1"/>
          </p:cNvPicPr>
          <p:nvPr/>
        </p:nvPicPr>
        <p:blipFill>
          <a:blip r:embed="rId2"/>
          <a:srcRect/>
          <a:stretch>
            <a:fillRect/>
          </a:stretch>
        </p:blipFill>
        <p:spPr bwMode="auto">
          <a:xfrm>
            <a:off x="0" y="1925052"/>
            <a:ext cx="18288000" cy="8361947"/>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43</a:t>
            </a:fld>
            <a:endParaRPr lang="en-US"/>
          </a:p>
        </p:txBody>
      </p:sp>
      <p:pic>
        <p:nvPicPr>
          <p:cNvPr id="6146" name="Picture 2"/>
          <p:cNvPicPr>
            <a:picLocks noChangeAspect="1" noChangeArrowheads="1"/>
          </p:cNvPicPr>
          <p:nvPr/>
        </p:nvPicPr>
        <p:blipFill>
          <a:blip r:embed="rId2"/>
          <a:srcRect/>
          <a:stretch>
            <a:fillRect/>
          </a:stretch>
        </p:blipFill>
        <p:spPr bwMode="auto">
          <a:xfrm>
            <a:off x="0" y="1925052"/>
            <a:ext cx="18288000" cy="8361947"/>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44</a:t>
            </a:fld>
            <a:endParaRPr lang="en-US"/>
          </a:p>
        </p:txBody>
      </p:sp>
      <p:pic>
        <p:nvPicPr>
          <p:cNvPr id="7170" name="Picture 2"/>
          <p:cNvPicPr>
            <a:picLocks noChangeAspect="1" noChangeArrowheads="1"/>
          </p:cNvPicPr>
          <p:nvPr/>
        </p:nvPicPr>
        <p:blipFill>
          <a:blip r:embed="rId2"/>
          <a:srcRect/>
          <a:stretch>
            <a:fillRect/>
          </a:stretch>
        </p:blipFill>
        <p:spPr bwMode="auto">
          <a:xfrm>
            <a:off x="0" y="1949116"/>
            <a:ext cx="18287999" cy="8337884"/>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45</a:t>
            </a:fld>
            <a:endParaRPr lang="en-US"/>
          </a:p>
        </p:txBody>
      </p:sp>
      <p:pic>
        <p:nvPicPr>
          <p:cNvPr id="8194" name="Picture 2"/>
          <p:cNvPicPr>
            <a:picLocks noChangeAspect="1" noChangeArrowheads="1"/>
          </p:cNvPicPr>
          <p:nvPr/>
        </p:nvPicPr>
        <p:blipFill>
          <a:blip r:embed="rId2"/>
          <a:srcRect/>
          <a:stretch>
            <a:fillRect/>
          </a:stretch>
        </p:blipFill>
        <p:spPr bwMode="auto">
          <a:xfrm>
            <a:off x="0" y="1973178"/>
            <a:ext cx="18288000" cy="8313821"/>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46</a:t>
            </a:fld>
            <a:endParaRPr lang="en-US"/>
          </a:p>
        </p:txBody>
      </p:sp>
      <p:pic>
        <p:nvPicPr>
          <p:cNvPr id="9218" name="Picture 2"/>
          <p:cNvPicPr>
            <a:picLocks noChangeAspect="1" noChangeArrowheads="1"/>
          </p:cNvPicPr>
          <p:nvPr/>
        </p:nvPicPr>
        <p:blipFill>
          <a:blip r:embed="rId2"/>
          <a:srcRect/>
          <a:stretch>
            <a:fillRect/>
          </a:stretch>
        </p:blipFill>
        <p:spPr bwMode="auto">
          <a:xfrm>
            <a:off x="0" y="2021304"/>
            <a:ext cx="18288000" cy="8265696"/>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47</a:t>
            </a:fld>
            <a:endParaRPr lang="en-US"/>
          </a:p>
        </p:txBody>
      </p:sp>
      <p:pic>
        <p:nvPicPr>
          <p:cNvPr id="10242" name="Picture 2"/>
          <p:cNvPicPr>
            <a:picLocks noChangeAspect="1" noChangeArrowheads="1"/>
          </p:cNvPicPr>
          <p:nvPr/>
        </p:nvPicPr>
        <p:blipFill>
          <a:blip r:embed="rId2"/>
          <a:srcRect/>
          <a:stretch>
            <a:fillRect/>
          </a:stretch>
        </p:blipFill>
        <p:spPr bwMode="auto">
          <a:xfrm>
            <a:off x="0" y="1925052"/>
            <a:ext cx="18288000" cy="8361948"/>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48</a:t>
            </a:fld>
            <a:endParaRPr lang="en-US"/>
          </a:p>
        </p:txBody>
      </p:sp>
      <p:pic>
        <p:nvPicPr>
          <p:cNvPr id="11266" name="Picture 2"/>
          <p:cNvPicPr>
            <a:picLocks noChangeAspect="1" noChangeArrowheads="1"/>
          </p:cNvPicPr>
          <p:nvPr/>
        </p:nvPicPr>
        <p:blipFill>
          <a:blip r:embed="rId2"/>
          <a:srcRect/>
          <a:stretch>
            <a:fillRect/>
          </a:stretch>
        </p:blipFill>
        <p:spPr bwMode="auto">
          <a:xfrm>
            <a:off x="0" y="2069432"/>
            <a:ext cx="18288000" cy="8217568"/>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49</a:t>
            </a:fld>
            <a:endParaRPr lang="en-US"/>
          </a:p>
        </p:txBody>
      </p:sp>
      <p:pic>
        <p:nvPicPr>
          <p:cNvPr id="12290" name="Picture 2"/>
          <p:cNvPicPr>
            <a:picLocks noChangeAspect="1" noChangeArrowheads="1"/>
          </p:cNvPicPr>
          <p:nvPr/>
        </p:nvPicPr>
        <p:blipFill>
          <a:blip r:embed="rId2"/>
          <a:srcRect/>
          <a:stretch>
            <a:fillRect/>
          </a:stretch>
        </p:blipFill>
        <p:spPr bwMode="auto">
          <a:xfrm>
            <a:off x="0" y="1973179"/>
            <a:ext cx="18288000" cy="8313821"/>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5286" y="170996"/>
            <a:ext cx="7772400" cy="1470025"/>
          </a:xfrm>
        </p:spPr>
        <p:txBody>
          <a:bodyPr/>
          <a:lstStyle/>
          <a:p>
            <a:endParaRPr lang="en-IN" dirty="0"/>
          </a:p>
        </p:txBody>
      </p:sp>
      <p:sp>
        <p:nvSpPr>
          <p:cNvPr id="3" name="Subtitle 2"/>
          <p:cNvSpPr>
            <a:spLocks noGrp="1"/>
          </p:cNvSpPr>
          <p:nvPr>
            <p:ph type="subTitle" idx="1"/>
          </p:nvPr>
        </p:nvSpPr>
        <p:spPr>
          <a:xfrm>
            <a:off x="410548" y="1791478"/>
            <a:ext cx="16720456" cy="8210937"/>
          </a:xfrm>
        </p:spPr>
        <p:txBody>
          <a:bodyPr/>
          <a:lstStyle/>
          <a:p>
            <a:pPr algn="l"/>
            <a:r>
              <a:rPr lang="en-US" b="1" dirty="0" smtClean="0">
                <a:solidFill>
                  <a:schemeClr val="tx1"/>
                </a:solidFill>
              </a:rPr>
              <a:t>f=open(“</a:t>
            </a:r>
            <a:r>
              <a:rPr lang="en-US" b="1" dirty="0" err="1" smtClean="0">
                <a:solidFill>
                  <a:schemeClr val="tx1"/>
                </a:solidFill>
              </a:rPr>
              <a:t>text.txt”,”r</a:t>
            </a:r>
            <a:r>
              <a:rPr lang="en-US" b="1" dirty="0" smtClean="0">
                <a:solidFill>
                  <a:schemeClr val="tx1"/>
                </a:solidFill>
              </a:rPr>
              <a:t>”)</a:t>
            </a:r>
          </a:p>
          <a:p>
            <a:pPr algn="l"/>
            <a:r>
              <a:rPr lang="en-US" b="1" dirty="0" smtClean="0">
                <a:solidFill>
                  <a:schemeClr val="tx1"/>
                </a:solidFill>
              </a:rPr>
              <a:t>f -&gt; file object or file handle</a:t>
            </a:r>
          </a:p>
          <a:p>
            <a:pPr algn="l"/>
            <a:r>
              <a:rPr lang="en-US" b="1" dirty="0">
                <a:solidFill>
                  <a:schemeClr val="tx1"/>
                </a:solidFill>
              </a:rPr>
              <a:t>f</a:t>
            </a:r>
            <a:r>
              <a:rPr lang="en-US" b="1" dirty="0" smtClean="0">
                <a:solidFill>
                  <a:schemeClr val="tx1"/>
                </a:solidFill>
              </a:rPr>
              <a:t>=open(“C:\</a:t>
            </a:r>
            <a:r>
              <a:rPr lang="en-US" b="1" dirty="0" err="1" smtClean="0">
                <a:solidFill>
                  <a:schemeClr val="tx1"/>
                </a:solidFill>
              </a:rPr>
              <a:t>myfolder</a:t>
            </a:r>
            <a:r>
              <a:rPr lang="en-US" b="1" dirty="0" smtClean="0">
                <a:solidFill>
                  <a:schemeClr val="tx1"/>
                </a:solidFill>
              </a:rPr>
              <a:t>\text.txt “,”r”)(wrong)</a:t>
            </a:r>
          </a:p>
          <a:p>
            <a:pPr algn="l"/>
            <a:r>
              <a:rPr lang="en-US" b="1" dirty="0" smtClean="0">
                <a:solidFill>
                  <a:schemeClr val="tx1"/>
                </a:solidFill>
              </a:rPr>
              <a:t>Because in this \text.txt (\t,\n,\r python will consider this as special characters)</a:t>
            </a:r>
          </a:p>
          <a:p>
            <a:pPr algn="l"/>
            <a:r>
              <a:rPr lang="en-US" b="1" dirty="0">
                <a:solidFill>
                  <a:schemeClr val="tx1"/>
                </a:solidFill>
              </a:rPr>
              <a:t>f</a:t>
            </a:r>
            <a:r>
              <a:rPr lang="en-US" b="1" dirty="0" smtClean="0">
                <a:solidFill>
                  <a:schemeClr val="tx1"/>
                </a:solidFill>
              </a:rPr>
              <a:t>=open(“C:\\myfolder\\</a:t>
            </a:r>
            <a:r>
              <a:rPr lang="en-US" b="1" dirty="0" err="1" smtClean="0">
                <a:solidFill>
                  <a:schemeClr val="tx1"/>
                </a:solidFill>
              </a:rPr>
              <a:t>text.txt”,”r</a:t>
            </a:r>
            <a:r>
              <a:rPr lang="en-US" b="1" dirty="0" smtClean="0">
                <a:solidFill>
                  <a:schemeClr val="tx1"/>
                </a:solidFill>
              </a:rPr>
              <a:t>”)(correct)  or</a:t>
            </a:r>
          </a:p>
          <a:p>
            <a:pPr algn="l"/>
            <a:r>
              <a:rPr lang="en-US" b="1" dirty="0" smtClean="0">
                <a:solidFill>
                  <a:schemeClr val="tx1"/>
                </a:solidFill>
              </a:rPr>
              <a:t>f =open(</a:t>
            </a:r>
            <a:r>
              <a:rPr lang="en-US" b="1" dirty="0" err="1" smtClean="0">
                <a:solidFill>
                  <a:schemeClr val="tx1"/>
                </a:solidFill>
              </a:rPr>
              <a:t>r”C</a:t>
            </a:r>
            <a:r>
              <a:rPr lang="en-US" b="1" dirty="0" smtClean="0">
                <a:solidFill>
                  <a:schemeClr val="tx1"/>
                </a:solidFill>
              </a:rPr>
              <a:t>:\</a:t>
            </a:r>
            <a:r>
              <a:rPr lang="en-US" b="1" dirty="0" err="1" smtClean="0">
                <a:solidFill>
                  <a:schemeClr val="tx1"/>
                </a:solidFill>
              </a:rPr>
              <a:t>myfolder</a:t>
            </a:r>
            <a:r>
              <a:rPr lang="en-US" b="1" dirty="0" smtClean="0">
                <a:solidFill>
                  <a:schemeClr val="tx1"/>
                </a:solidFill>
              </a:rPr>
              <a:t>\</a:t>
            </a:r>
            <a:r>
              <a:rPr lang="en-US" b="1" dirty="0" err="1" smtClean="0">
                <a:solidFill>
                  <a:schemeClr val="tx1"/>
                </a:solidFill>
              </a:rPr>
              <a:t>text.txt”,”r</a:t>
            </a:r>
            <a:r>
              <a:rPr lang="en-US" b="1" dirty="0" smtClean="0">
                <a:solidFill>
                  <a:schemeClr val="tx1"/>
                </a:solidFill>
              </a:rPr>
              <a:t>”)(r denotes  a raw data)</a:t>
            </a:r>
          </a:p>
          <a:p>
            <a:pPr algn="l"/>
            <a:endParaRPr lang="en-US" b="1" dirty="0" smtClean="0">
              <a:solidFill>
                <a:schemeClr val="tx1"/>
              </a:solidFill>
            </a:endParaRPr>
          </a:p>
          <a:p>
            <a:pPr algn="l"/>
            <a:endParaRPr lang="en-US" b="1" dirty="0" smtClean="0">
              <a:solidFill>
                <a:schemeClr val="tx1"/>
              </a:solidFill>
            </a:endParaRPr>
          </a:p>
          <a:p>
            <a:pPr algn="l"/>
            <a:endParaRPr lang="en-US" b="1" dirty="0" smtClean="0">
              <a:solidFill>
                <a:schemeClr val="tx1"/>
              </a:solidFill>
            </a:endParaRPr>
          </a:p>
          <a:p>
            <a:pPr algn="l"/>
            <a:endParaRPr lang="en-US" b="1" dirty="0" smtClean="0">
              <a:solidFill>
                <a:schemeClr val="tx1"/>
              </a:solidFill>
            </a:endParaRPr>
          </a:p>
          <a:p>
            <a:pPr algn="l"/>
            <a:endParaRPr lang="en-IN"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5</a:t>
            </a:fld>
            <a:endParaRPr lang="en-US"/>
          </a:p>
        </p:txBody>
      </p:sp>
    </p:spTree>
    <p:extLst>
      <p:ext uri="{BB962C8B-B14F-4D97-AF65-F5344CB8AC3E}">
        <p14:creationId xmlns="" xmlns:p14="http://schemas.microsoft.com/office/powerpoint/2010/main" val="10205679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5"/>
            <a:ext cx="16952496" cy="7783596"/>
          </a:xfrm>
        </p:spPr>
        <p:txBody>
          <a:bodyPr>
            <a:normAutofit/>
          </a:bodyPr>
          <a:lstStyle/>
          <a:p>
            <a:r>
              <a:rPr lang="en-IN" b="1" dirty="0" smtClean="0">
                <a:solidFill>
                  <a:srgbClr val="FF0000"/>
                </a:solidFill>
                <a:latin typeface="Arial" pitchFamily="34" charset="0"/>
                <a:cs typeface="Arial" pitchFamily="34" charset="0"/>
              </a:rPr>
              <a:t>Flush() Function:</a:t>
            </a:r>
            <a:r>
              <a:rPr lang="en-IN" dirty="0" smtClean="0">
                <a:latin typeface="Arial" pitchFamily="34" charset="0"/>
                <a:cs typeface="Arial" pitchFamily="34" charset="0"/>
              </a:rPr>
              <a:t/>
            </a:r>
            <a:br>
              <a:rPr lang="en-IN" dirty="0" smtClean="0">
                <a:latin typeface="Arial" pitchFamily="34" charset="0"/>
                <a:cs typeface="Arial" pitchFamily="34" charset="0"/>
              </a:rPr>
            </a:br>
            <a:r>
              <a:rPr lang="en-GB" b="1" dirty="0" smtClean="0">
                <a:latin typeface="Arial" pitchFamily="34" charset="0"/>
                <a:cs typeface="Arial" pitchFamily="34" charset="0"/>
              </a:rPr>
              <a:t>What is the difference between flush and close in Python?</a:t>
            </a:r>
            <a:r>
              <a:rPr lang="en-GB" dirty="0" smtClean="0">
                <a:latin typeface="Arial" pitchFamily="34" charset="0"/>
                <a:cs typeface="Arial" pitchFamily="34" charset="0"/>
              </a:rPr>
              <a:t/>
            </a:r>
            <a:br>
              <a:rPr lang="en-GB" dirty="0" smtClean="0">
                <a:latin typeface="Arial" pitchFamily="34" charset="0"/>
                <a:cs typeface="Arial" pitchFamily="34" charset="0"/>
              </a:rPr>
            </a:br>
            <a:r>
              <a:rPr lang="en-GB" dirty="0" smtClean="0">
                <a:latin typeface="Arial" pitchFamily="34" charset="0"/>
                <a:cs typeface="Arial" pitchFamily="34" charset="0"/>
              </a:rPr>
              <a:t>Flush() writes the content of the buffer to the destination and makes the buffer empty for further data to store but it does not closes the stream permanently</a:t>
            </a:r>
            <a:br>
              <a:rPr lang="en-GB" dirty="0" smtClean="0">
                <a:latin typeface="Arial" pitchFamily="34" charset="0"/>
                <a:cs typeface="Arial" pitchFamily="34" charset="0"/>
              </a:rPr>
            </a:br>
            <a:r>
              <a:rPr lang="en-GB" dirty="0" smtClean="0">
                <a:latin typeface="Arial" pitchFamily="34" charset="0"/>
                <a:cs typeface="Arial" pitchFamily="34" charset="0"/>
              </a:rPr>
              <a:t>. That means you can still write some more data to the stream. But close() closes the stream permanently.</a:t>
            </a:r>
            <a:r>
              <a:rPr lang="en-GB" dirty="0" smtClean="0"/>
              <a:t/>
            </a:r>
            <a:br>
              <a:rPr lang="en-GB" dirty="0" smtClean="0"/>
            </a:br>
            <a:endParaRPr lang="en-US" dirty="0"/>
          </a:p>
        </p:txBody>
      </p:sp>
      <p:sp>
        <p:nvSpPr>
          <p:cNvPr id="3" name="Subtitle 2"/>
          <p:cNvSpPr>
            <a:spLocks noGrp="1"/>
          </p:cNvSpPr>
          <p:nvPr>
            <p:ph type="subTitle" idx="1"/>
          </p:nvPr>
        </p:nvSpPr>
        <p:spPr>
          <a:xfrm>
            <a:off x="1588169" y="9733547"/>
            <a:ext cx="6400800" cy="1752600"/>
          </a:xfrm>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8936" y="2598821"/>
            <a:ext cx="14714621" cy="6484186"/>
          </a:xfrm>
        </p:spPr>
        <p:txBody>
          <a:bodyPr>
            <a:normAutofit fontScale="90000"/>
          </a:bodyPr>
          <a:lstStyle/>
          <a:p>
            <a:pPr algn="l"/>
            <a:r>
              <a:rPr lang="en-IN" b="1" dirty="0" smtClean="0">
                <a:latin typeface="Arial" pitchFamily="34" charset="0"/>
                <a:cs typeface="Arial" pitchFamily="34" charset="0"/>
              </a:rPr>
              <a:t>Strip function</a:t>
            </a:r>
            <a:r>
              <a:rPr lang="en-IN" dirty="0" smtClean="0">
                <a:latin typeface="Arial" pitchFamily="34" charset="0"/>
                <a:cs typeface="Arial" pitchFamily="34" charset="0"/>
              </a:rPr>
              <a:t/>
            </a:r>
            <a:br>
              <a:rPr lang="en-IN" dirty="0" smtClean="0">
                <a:latin typeface="Arial" pitchFamily="34" charset="0"/>
                <a:cs typeface="Arial" pitchFamily="34" charset="0"/>
              </a:rPr>
            </a:br>
            <a:r>
              <a:rPr lang="en-GB" dirty="0" smtClean="0">
                <a:latin typeface="Arial" pitchFamily="34" charset="0"/>
                <a:cs typeface="Arial" pitchFamily="34" charset="0"/>
              </a:rPr>
              <a:t>The Strip() method in Python </a:t>
            </a:r>
            <a:r>
              <a:rPr lang="en-GB" dirty="0" smtClean="0">
                <a:solidFill>
                  <a:srgbClr val="FF0000"/>
                </a:solidFill>
                <a:latin typeface="Arial" pitchFamily="34" charset="0"/>
                <a:cs typeface="Arial" pitchFamily="34" charset="0"/>
              </a:rPr>
              <a:t>removes or truncates </a:t>
            </a:r>
            <a:r>
              <a:rPr lang="en-GB" dirty="0" smtClean="0">
                <a:latin typeface="Arial" pitchFamily="34" charset="0"/>
                <a:cs typeface="Arial" pitchFamily="34" charset="0"/>
              </a:rPr>
              <a:t>the given characters from </a:t>
            </a:r>
            <a:r>
              <a:rPr lang="en-GB" dirty="0" smtClean="0">
                <a:solidFill>
                  <a:srgbClr val="FF0000"/>
                </a:solidFill>
                <a:latin typeface="Arial" pitchFamily="34" charset="0"/>
                <a:cs typeface="Arial" pitchFamily="34" charset="0"/>
              </a:rPr>
              <a:t>the beginning and the end </a:t>
            </a:r>
            <a:r>
              <a:rPr lang="en-GB" dirty="0" smtClean="0">
                <a:latin typeface="Arial" pitchFamily="34" charset="0"/>
                <a:cs typeface="Arial" pitchFamily="34" charset="0"/>
              </a:rPr>
              <a:t>of the original string. The default </a:t>
            </a:r>
            <a:r>
              <a:rPr lang="en-GB" dirty="0" err="1" smtClean="0">
                <a:latin typeface="Arial" pitchFamily="34" charset="0"/>
                <a:cs typeface="Arial" pitchFamily="34" charset="0"/>
              </a:rPr>
              <a:t>behavior</a:t>
            </a:r>
            <a:r>
              <a:rPr lang="en-GB" dirty="0" smtClean="0">
                <a:latin typeface="Arial" pitchFamily="34" charset="0"/>
                <a:cs typeface="Arial" pitchFamily="34" charset="0"/>
              </a:rPr>
              <a:t> of the strip() method is to </a:t>
            </a:r>
            <a:r>
              <a:rPr lang="en-GB" dirty="0" smtClean="0">
                <a:solidFill>
                  <a:srgbClr val="FF0000"/>
                </a:solidFill>
                <a:latin typeface="Arial" pitchFamily="34" charset="0"/>
                <a:cs typeface="Arial" pitchFamily="34" charset="0"/>
              </a:rPr>
              <a:t>remove the whitespace from the beginning and at the end of the string.</a:t>
            </a:r>
            <a:r>
              <a:rPr lang="en-GB" dirty="0" smtClean="0">
                <a:latin typeface="Arial" pitchFamily="34" charset="0"/>
                <a:cs typeface="Arial" pitchFamily="34" charset="0"/>
              </a:rPr>
              <a:t/>
            </a:r>
            <a:br>
              <a:rPr lang="en-GB" dirty="0" smtClean="0">
                <a:latin typeface="Arial" pitchFamily="34" charset="0"/>
                <a:cs typeface="Arial" pitchFamily="34" charset="0"/>
              </a:rPr>
            </a:br>
            <a:r>
              <a:rPr lang="en-GB" b="1" dirty="0" err="1" smtClean="0">
                <a:latin typeface="Arial" pitchFamily="34" charset="0"/>
                <a:cs typeface="Arial" pitchFamily="34" charset="0"/>
              </a:rPr>
              <a:t>rstrip</a:t>
            </a:r>
            <a:r>
              <a:rPr lang="en-GB" b="1" dirty="0" smtClean="0">
                <a:latin typeface="Arial" pitchFamily="34" charset="0"/>
                <a:cs typeface="Arial" pitchFamily="34" charset="0"/>
              </a:rPr>
              <a:t>():</a:t>
            </a:r>
            <a:br>
              <a:rPr lang="en-GB" b="1" dirty="0" smtClean="0">
                <a:latin typeface="Arial" pitchFamily="34" charset="0"/>
                <a:cs typeface="Arial" pitchFamily="34" charset="0"/>
              </a:rPr>
            </a:br>
            <a:r>
              <a:rPr lang="en-GB" dirty="0" smtClean="0">
                <a:latin typeface="Arial" pitchFamily="34" charset="0"/>
                <a:cs typeface="Arial" pitchFamily="34" charset="0"/>
              </a:rPr>
              <a:t> Python </a:t>
            </a:r>
            <a:r>
              <a:rPr lang="en-GB" dirty="0" err="1" smtClean="0">
                <a:latin typeface="Arial" pitchFamily="34" charset="0"/>
                <a:cs typeface="Arial" pitchFamily="34" charset="0"/>
              </a:rPr>
              <a:t>rstrip</a:t>
            </a:r>
            <a:r>
              <a:rPr lang="en-GB" dirty="0" smtClean="0">
                <a:latin typeface="Arial" pitchFamily="34" charset="0"/>
                <a:cs typeface="Arial" pitchFamily="34" charset="0"/>
              </a:rPr>
              <a:t>() method</a:t>
            </a:r>
            <a:r>
              <a:rPr lang="en-GB" dirty="0" smtClean="0">
                <a:solidFill>
                  <a:srgbClr val="FF0000"/>
                </a:solidFill>
                <a:latin typeface="Arial" pitchFamily="34" charset="0"/>
                <a:cs typeface="Arial" pitchFamily="34" charset="0"/>
              </a:rPr>
              <a:t> removes all the trailing characters from the string. </a:t>
            </a:r>
            <a:r>
              <a:rPr lang="en-GB" dirty="0" smtClean="0">
                <a:latin typeface="Arial" pitchFamily="34" charset="0"/>
                <a:cs typeface="Arial" pitchFamily="34" charset="0"/>
              </a:rPr>
              <a:t>It means it removes all the specified characters from right side of the string.</a:t>
            </a:r>
            <a:br>
              <a:rPr lang="en-GB" dirty="0" smtClean="0">
                <a:latin typeface="Arial" pitchFamily="34" charset="0"/>
                <a:cs typeface="Arial" pitchFamily="34" charset="0"/>
              </a:rPr>
            </a:br>
            <a:r>
              <a:rPr lang="en-GB" b="1" dirty="0" err="1" smtClean="0">
                <a:latin typeface="Arial" pitchFamily="34" charset="0"/>
                <a:cs typeface="Arial" pitchFamily="34" charset="0"/>
              </a:rPr>
              <a:t>Lstrip</a:t>
            </a:r>
            <a:r>
              <a:rPr lang="en-GB" b="1" dirty="0" smtClean="0">
                <a:latin typeface="Arial" pitchFamily="34" charset="0"/>
                <a:cs typeface="Arial" pitchFamily="34" charset="0"/>
              </a:rPr>
              <a:t>():</a:t>
            </a:r>
            <a:br>
              <a:rPr lang="en-GB" b="1" dirty="0" smtClean="0">
                <a:latin typeface="Arial" pitchFamily="34" charset="0"/>
                <a:cs typeface="Arial" pitchFamily="34" charset="0"/>
              </a:rPr>
            </a:br>
            <a:r>
              <a:rPr lang="en-US" dirty="0" smtClean="0">
                <a:latin typeface="Arial" pitchFamily="34" charset="0"/>
                <a:cs typeface="Arial" pitchFamily="34" charset="0"/>
              </a:rPr>
              <a:t> The </a:t>
            </a:r>
            <a:r>
              <a:rPr lang="en-US" dirty="0" err="1" smtClean="0">
                <a:latin typeface="Arial" pitchFamily="34" charset="0"/>
                <a:cs typeface="Arial" pitchFamily="34" charset="0"/>
              </a:rPr>
              <a:t>lstrip</a:t>
            </a:r>
            <a:r>
              <a:rPr lang="en-US" dirty="0" smtClean="0">
                <a:latin typeface="Arial" pitchFamily="34" charset="0"/>
                <a:cs typeface="Arial" pitchFamily="34" charset="0"/>
              </a:rPr>
              <a:t>() method returns a </a:t>
            </a:r>
            <a:r>
              <a:rPr lang="en-US" dirty="0" smtClean="0">
                <a:solidFill>
                  <a:srgbClr val="FF0000"/>
                </a:solidFill>
                <a:latin typeface="Arial" pitchFamily="34" charset="0"/>
                <a:cs typeface="Arial" pitchFamily="34" charset="0"/>
              </a:rPr>
              <a:t>copy of the string </a:t>
            </a:r>
            <a:r>
              <a:rPr lang="en-US" dirty="0" smtClean="0">
                <a:latin typeface="Arial" pitchFamily="34" charset="0"/>
                <a:cs typeface="Arial" pitchFamily="34" charset="0"/>
              </a:rPr>
              <a:t>with leading characters removed (based on the string argument passed). The </a:t>
            </a:r>
            <a:r>
              <a:rPr lang="en-US" dirty="0" err="1" smtClean="0">
                <a:latin typeface="Arial" pitchFamily="34" charset="0"/>
                <a:cs typeface="Arial" pitchFamily="34" charset="0"/>
              </a:rPr>
              <a:t>lstrip</a:t>
            </a:r>
            <a:r>
              <a:rPr lang="en-US" dirty="0" smtClean="0">
                <a:latin typeface="Arial" pitchFamily="34" charset="0"/>
                <a:cs typeface="Arial" pitchFamily="34" charset="0"/>
              </a:rPr>
              <a:t>() removes characters from the left based on the </a:t>
            </a:r>
            <a:r>
              <a:rPr lang="en-US" dirty="0" smtClean="0">
                <a:solidFill>
                  <a:srgbClr val="FF0000"/>
                </a:solidFill>
                <a:latin typeface="Arial" pitchFamily="34" charset="0"/>
                <a:cs typeface="Arial" pitchFamily="34" charset="0"/>
              </a:rPr>
              <a:t>argument </a:t>
            </a:r>
            <a:r>
              <a:rPr lang="en-US" dirty="0" smtClean="0">
                <a:latin typeface="Arial" pitchFamily="34" charset="0"/>
                <a:cs typeface="Arial" pitchFamily="34" charset="0"/>
              </a:rPr>
              <a:t>(a string specifying the </a:t>
            </a:r>
            <a:r>
              <a:rPr lang="en-US" dirty="0" smtClean="0">
                <a:solidFill>
                  <a:srgbClr val="FF0000"/>
                </a:solidFill>
                <a:latin typeface="Arial" pitchFamily="34" charset="0"/>
                <a:cs typeface="Arial" pitchFamily="34" charset="0"/>
              </a:rPr>
              <a:t>set of characters to be removed</a:t>
            </a:r>
            <a:r>
              <a:rPr lang="en-US" dirty="0" smtClean="0">
                <a:latin typeface="Arial" pitchFamily="34" charset="0"/>
                <a:cs typeface="Arial" pitchFamily="34" charset="0"/>
              </a:rPr>
              <a:t>).</a:t>
            </a:r>
            <a:r>
              <a:rPr lang="en-IN" dirty="0" smtClean="0">
                <a:latin typeface="Arial" pitchFamily="34" charset="0"/>
                <a:cs typeface="Arial" pitchFamily="34" charset="0"/>
              </a:rPr>
              <a:t/>
            </a:r>
            <a:br>
              <a:rPr lang="en-IN" dirty="0" smtClean="0">
                <a:latin typeface="Arial" pitchFamily="34" charset="0"/>
                <a:cs typeface="Arial" pitchFamily="34" charset="0"/>
              </a:rPr>
            </a:br>
            <a:r>
              <a:rPr lang="en-US" dirty="0" smtClean="0"/>
              <a:t/>
            </a:r>
            <a:br>
              <a:rPr lang="en-US" dirty="0" smtClean="0"/>
            </a:br>
            <a:endParaRPr lang="en-US" b="1"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14449926" cy="7278270"/>
          </a:xfrm>
        </p:spPr>
        <p:txBody>
          <a:bodyPr/>
          <a:lstStyle/>
          <a:p>
            <a:pPr algn="l"/>
            <a:r>
              <a:rPr lang="en-IN" dirty="0" smtClean="0"/>
              <a:t/>
            </a:r>
            <a:br>
              <a:rPr lang="en-IN" dirty="0" smtClean="0"/>
            </a:b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52</a:t>
            </a:fld>
            <a:endParaRPr lang="en-US"/>
          </a:p>
        </p:txBody>
      </p:sp>
      <p:pic>
        <p:nvPicPr>
          <p:cNvPr id="5" name="Picture 4" descr="Untitled.png"/>
          <p:cNvPicPr>
            <a:picLocks noChangeAspect="1"/>
          </p:cNvPicPr>
          <p:nvPr/>
        </p:nvPicPr>
        <p:blipFill>
          <a:blip r:embed="rId2"/>
          <a:stretch>
            <a:fillRect/>
          </a:stretch>
        </p:blipFill>
        <p:spPr>
          <a:xfrm>
            <a:off x="0" y="2021304"/>
            <a:ext cx="18287999" cy="826569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53</a:t>
            </a:fld>
            <a:endParaRPr lang="en-US"/>
          </a:p>
        </p:txBody>
      </p:sp>
      <p:pic>
        <p:nvPicPr>
          <p:cNvPr id="5" name="Picture 4" descr="lstrip.png"/>
          <p:cNvPicPr>
            <a:picLocks noChangeAspect="1"/>
          </p:cNvPicPr>
          <p:nvPr/>
        </p:nvPicPr>
        <p:blipFill>
          <a:blip r:embed="rId2"/>
          <a:stretch>
            <a:fillRect/>
          </a:stretch>
        </p:blipFill>
        <p:spPr>
          <a:xfrm>
            <a:off x="867134" y="1925052"/>
            <a:ext cx="16723035" cy="8361947"/>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54</a:t>
            </a:fld>
            <a:endParaRPr lang="en-US"/>
          </a:p>
        </p:txBody>
      </p:sp>
      <p:pic>
        <p:nvPicPr>
          <p:cNvPr id="5" name="Picture 4" descr="rstrip.png"/>
          <p:cNvPicPr>
            <a:picLocks noChangeAspect="1"/>
          </p:cNvPicPr>
          <p:nvPr/>
        </p:nvPicPr>
        <p:blipFill>
          <a:blip r:embed="rId2"/>
          <a:stretch>
            <a:fillRect/>
          </a:stretch>
        </p:blipFill>
        <p:spPr>
          <a:xfrm>
            <a:off x="0" y="2165684"/>
            <a:ext cx="18288000" cy="8121316"/>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60946"/>
            <a:ext cx="17782674" cy="9926053"/>
          </a:xfrm>
        </p:spPr>
        <p:txBody>
          <a:bodyPr>
            <a:normAutofit/>
          </a:bodyPr>
          <a:lstStyle/>
          <a:p>
            <a:r>
              <a:rPr lang="en-GB" b="1" dirty="0" smtClean="0"/>
              <a:t/>
            </a:r>
            <a:br>
              <a:rPr lang="en-GB" b="1" dirty="0" smtClean="0"/>
            </a:br>
            <a:r>
              <a:rPr lang="en-GB" b="1" dirty="0" smtClean="0"/>
              <a:t/>
            </a:r>
            <a:br>
              <a:rPr lang="en-GB" b="1" dirty="0" smtClean="0"/>
            </a:br>
            <a:r>
              <a:rPr lang="en-GB" b="1" dirty="0" smtClean="0"/>
              <a:t>File Pointer</a:t>
            </a:r>
            <a:r>
              <a:rPr lang="en-GB" dirty="0" smtClean="0"/>
              <a:t/>
            </a:r>
            <a:br>
              <a:rPr lang="en-GB" dirty="0" smtClean="0"/>
            </a:br>
            <a:r>
              <a:rPr lang="en-GB" dirty="0" smtClean="0"/>
              <a:t/>
            </a:r>
            <a:br>
              <a:rPr lang="en-GB" dirty="0" smtClean="0"/>
            </a:br>
            <a:r>
              <a:rPr lang="en-GB" dirty="0" smtClean="0"/>
              <a:t>Every file maintains a file pointer which tells the current position in the file where writing or reading will take place.(A file pointer in this context works like a book-mark in a book).</a:t>
            </a:r>
            <a:br>
              <a:rPr lang="en-GB" dirty="0" smtClean="0"/>
            </a:br>
            <a:r>
              <a:rPr lang="en-GB" dirty="0" smtClean="0"/>
              <a:t>Whenever you read something from the file or write onto a </a:t>
            </a:r>
            <a:r>
              <a:rPr lang="en-GB" dirty="0" err="1" smtClean="0"/>
              <a:t>file,then</a:t>
            </a:r>
            <a:r>
              <a:rPr lang="en-GB" dirty="0" smtClean="0"/>
              <a:t> these two things happen involving file-pointer:</a:t>
            </a:r>
            <a:br>
              <a:rPr lang="en-GB" dirty="0" smtClean="0"/>
            </a:br>
            <a:r>
              <a:rPr lang="en-GB" dirty="0" smtClean="0"/>
              <a:t>(</a:t>
            </a:r>
            <a:r>
              <a:rPr lang="en-GB" dirty="0" err="1" smtClean="0"/>
              <a:t>i</a:t>
            </a:r>
            <a:r>
              <a:rPr lang="en-GB" dirty="0" smtClean="0"/>
              <a:t>) This operation takes place at the position of file-pointer and   </a:t>
            </a:r>
            <a:br>
              <a:rPr lang="en-GB" dirty="0" smtClean="0"/>
            </a:br>
            <a:r>
              <a:rPr lang="en-GB" dirty="0" smtClean="0"/>
              <a:t>(ii) File-pointer advances by the specified number of bytes.</a:t>
            </a:r>
            <a:br>
              <a:rPr lang="en-GB" dirty="0" smtClean="0"/>
            </a:br>
            <a:r>
              <a:rPr lang="en-GB" dirty="0" smtClean="0"/>
              <a:t/>
            </a:r>
            <a:br>
              <a:rPr lang="en-GB" dirty="0" smtClean="0"/>
            </a:b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56</a:t>
            </a:fld>
            <a:endParaRPr lang="en-US"/>
          </a:p>
        </p:txBody>
      </p:sp>
      <p:pic>
        <p:nvPicPr>
          <p:cNvPr id="5" name="Picture 4" descr="slide_3.jpg"/>
          <p:cNvPicPr>
            <a:picLocks noChangeAspect="1"/>
          </p:cNvPicPr>
          <p:nvPr/>
        </p:nvPicPr>
        <p:blipFill>
          <a:blip r:embed="rId2"/>
          <a:stretch>
            <a:fillRect/>
          </a:stretch>
        </p:blipFill>
        <p:spPr>
          <a:xfrm>
            <a:off x="0" y="1997242"/>
            <a:ext cx="16796084" cy="7613487"/>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57</a:t>
            </a:fld>
            <a:endParaRPr lang="en-US"/>
          </a:p>
        </p:txBody>
      </p:sp>
      <p:pic>
        <p:nvPicPr>
          <p:cNvPr id="5" name="Picture 4" descr="slide_2.jpg"/>
          <p:cNvPicPr>
            <a:picLocks noChangeAspect="1"/>
          </p:cNvPicPr>
          <p:nvPr/>
        </p:nvPicPr>
        <p:blipFill>
          <a:blip r:embed="rId2"/>
          <a:stretch>
            <a:fillRect/>
          </a:stretch>
        </p:blipFill>
        <p:spPr>
          <a:xfrm>
            <a:off x="0" y="2069431"/>
            <a:ext cx="18288000" cy="8091237"/>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58</a:t>
            </a:fld>
            <a:endParaRPr lang="en-US"/>
          </a:p>
        </p:txBody>
      </p:sp>
      <p:pic>
        <p:nvPicPr>
          <p:cNvPr id="5" name="Picture 4" descr="Stdstreams-notitle.svg.png"/>
          <p:cNvPicPr>
            <a:picLocks noChangeAspect="1"/>
          </p:cNvPicPr>
          <p:nvPr/>
        </p:nvPicPr>
        <p:blipFill>
          <a:blip r:embed="rId2"/>
          <a:stretch>
            <a:fillRect/>
          </a:stretch>
        </p:blipFill>
        <p:spPr>
          <a:xfrm>
            <a:off x="0" y="2141620"/>
            <a:ext cx="18287999" cy="8145379"/>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59</a:t>
            </a:fld>
            <a:endParaRPr lang="en-US"/>
          </a:p>
        </p:txBody>
      </p:sp>
      <p:pic>
        <p:nvPicPr>
          <p:cNvPr id="5" name="Picture 4" descr="download.png"/>
          <p:cNvPicPr>
            <a:picLocks noChangeAspect="1"/>
          </p:cNvPicPr>
          <p:nvPr/>
        </p:nvPicPr>
        <p:blipFill>
          <a:blip r:embed="rId2"/>
          <a:stretch>
            <a:fillRect/>
          </a:stretch>
        </p:blipFill>
        <p:spPr>
          <a:xfrm>
            <a:off x="0" y="2026534"/>
            <a:ext cx="18287999" cy="826046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40559" y="768155"/>
            <a:ext cx="7772400" cy="1470025"/>
          </a:xfrm>
        </p:spPr>
        <p:txBody>
          <a:bodyPr>
            <a:normAutofit/>
          </a:bodyPr>
          <a:lstStyle/>
          <a:p>
            <a:r>
              <a:rPr lang="en-US" sz="6000" b="1" dirty="0" smtClean="0">
                <a:solidFill>
                  <a:schemeClr val="tx1"/>
                </a:solidFill>
                <a:latin typeface="Times New Roman" pitchFamily="18" charset="0"/>
                <a:cs typeface="Times New Roman" pitchFamily="18" charset="0"/>
              </a:rPr>
              <a:t>Access Modes</a:t>
            </a:r>
            <a:endParaRPr lang="en-IN" sz="6000" b="1" dirty="0">
              <a:solidFill>
                <a:schemeClr val="tx1"/>
              </a:solidFill>
              <a:latin typeface="Times New Roman" pitchFamily="18" charset="0"/>
              <a:cs typeface="Times New Roman" pitchFamily="18" charset="0"/>
            </a:endParaRPr>
          </a:p>
        </p:txBody>
      </p:sp>
      <p:sp>
        <p:nvSpPr>
          <p:cNvPr id="3" name="Subtitle 2"/>
          <p:cNvSpPr>
            <a:spLocks noGrp="1"/>
          </p:cNvSpPr>
          <p:nvPr>
            <p:ph type="subTitle" idx="1"/>
          </p:nvPr>
        </p:nvSpPr>
        <p:spPr>
          <a:xfrm>
            <a:off x="1184986" y="2262672"/>
            <a:ext cx="14714377" cy="8024328"/>
          </a:xfrm>
        </p:spPr>
        <p:txBody>
          <a:bodyPr/>
          <a:lstStyle/>
          <a:p>
            <a:pPr algn="l"/>
            <a:endParaRPr lang="en-US" b="1" dirty="0" smtClean="0"/>
          </a:p>
          <a:p>
            <a:pPr algn="l"/>
            <a:endParaRPr lang="en-US" b="1" dirty="0"/>
          </a:p>
          <a:p>
            <a:pPr algn="l"/>
            <a:endParaRPr lang="en-US" b="1" dirty="0" smtClean="0"/>
          </a:p>
          <a:p>
            <a:pPr algn="l"/>
            <a:r>
              <a:rPr lang="en-US" b="1" dirty="0"/>
              <a:t> </a:t>
            </a:r>
            <a:r>
              <a:rPr lang="en-US" b="1" dirty="0" smtClean="0"/>
              <a:t>                                              </a:t>
            </a:r>
            <a:endParaRPr lang="en-US" dirty="0" smtClean="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6</a:t>
            </a:fld>
            <a:endParaRPr lang="en-US"/>
          </a:p>
        </p:txBody>
      </p:sp>
      <p:sp>
        <p:nvSpPr>
          <p:cNvPr id="5" name="Right Arrow Callout 4"/>
          <p:cNvSpPr/>
          <p:nvPr/>
        </p:nvSpPr>
        <p:spPr>
          <a:xfrm>
            <a:off x="2817845" y="2836506"/>
            <a:ext cx="2724540" cy="2687216"/>
          </a:xfrm>
          <a:prstGeom prst="rightArrowCallou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b="1" dirty="0" smtClean="0"/>
              <a:t>r          </a:t>
            </a:r>
            <a:r>
              <a:rPr lang="en-US" sz="2400" b="1" dirty="0" err="1" smtClean="0"/>
              <a:t>r</a:t>
            </a:r>
            <a:r>
              <a:rPr lang="en-US" sz="2400" b="1" dirty="0"/>
              <a:t>+</a:t>
            </a:r>
          </a:p>
          <a:p>
            <a:r>
              <a:rPr lang="en-US" sz="2400" b="1" dirty="0"/>
              <a:t>w         </a:t>
            </a:r>
            <a:r>
              <a:rPr lang="en-US" sz="2400" b="1" dirty="0" err="1"/>
              <a:t>w</a:t>
            </a:r>
            <a:r>
              <a:rPr lang="en-US" sz="2400" b="1" dirty="0"/>
              <a:t>+   </a:t>
            </a:r>
          </a:p>
          <a:p>
            <a:r>
              <a:rPr lang="en-US" sz="2400" b="1" dirty="0"/>
              <a:t>a          </a:t>
            </a:r>
            <a:r>
              <a:rPr lang="en-US" sz="2400" b="1" dirty="0" err="1"/>
              <a:t>a</a:t>
            </a:r>
            <a:r>
              <a:rPr lang="en-US" sz="2400" b="1" dirty="0"/>
              <a:t>+</a:t>
            </a:r>
          </a:p>
          <a:p>
            <a:pPr algn="ctr"/>
            <a:endParaRPr lang="en-IN" sz="2400" dirty="0"/>
          </a:p>
        </p:txBody>
      </p:sp>
      <p:sp>
        <p:nvSpPr>
          <p:cNvPr id="6" name="Right Arrow Callout 5"/>
          <p:cNvSpPr/>
          <p:nvPr/>
        </p:nvSpPr>
        <p:spPr>
          <a:xfrm>
            <a:off x="2817845" y="5784980"/>
            <a:ext cx="2724540" cy="2836506"/>
          </a:xfrm>
          <a:prstGeom prst="rightArrowCallou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400" b="1" dirty="0" err="1"/>
              <a:t>rb</a:t>
            </a:r>
            <a:r>
              <a:rPr lang="en-US" sz="2400" b="1" dirty="0"/>
              <a:t>        </a:t>
            </a:r>
            <a:r>
              <a:rPr lang="en-US" sz="2400" b="1" dirty="0" err="1"/>
              <a:t>rb</a:t>
            </a:r>
            <a:r>
              <a:rPr lang="en-US" sz="2400" b="1" dirty="0"/>
              <a:t>+</a:t>
            </a:r>
          </a:p>
          <a:p>
            <a:r>
              <a:rPr lang="en-US" sz="2400" b="1" dirty="0" err="1"/>
              <a:t>wb</a:t>
            </a:r>
            <a:r>
              <a:rPr lang="en-US" sz="2400" b="1" dirty="0"/>
              <a:t>      </a:t>
            </a:r>
            <a:r>
              <a:rPr lang="en-US" sz="2400" b="1" dirty="0" err="1"/>
              <a:t>wb</a:t>
            </a:r>
            <a:r>
              <a:rPr lang="en-US" sz="2400" b="1" dirty="0"/>
              <a:t>+</a:t>
            </a:r>
          </a:p>
          <a:p>
            <a:r>
              <a:rPr lang="en-US" sz="2400" b="1" dirty="0" err="1"/>
              <a:t>ab</a:t>
            </a:r>
            <a:r>
              <a:rPr lang="en-US" sz="2400" b="1" dirty="0"/>
              <a:t>        </a:t>
            </a:r>
            <a:r>
              <a:rPr lang="en-US" sz="2400" b="1" dirty="0" err="1"/>
              <a:t>ab</a:t>
            </a:r>
            <a:r>
              <a:rPr lang="en-US" sz="2400" b="1" dirty="0"/>
              <a:t>+</a:t>
            </a:r>
            <a:endParaRPr lang="en-IN" sz="2400" dirty="0"/>
          </a:p>
        </p:txBody>
      </p:sp>
      <p:sp>
        <p:nvSpPr>
          <p:cNvPr id="8" name="Cloud 7"/>
          <p:cNvSpPr/>
          <p:nvPr/>
        </p:nvSpPr>
        <p:spPr>
          <a:xfrm>
            <a:off x="5542385" y="6606073"/>
            <a:ext cx="3396342" cy="1231641"/>
          </a:xfrm>
          <a:prstGeom prst="cloud">
            <a:avLst/>
          </a:prstGeom>
          <a:ln>
            <a:solidFill>
              <a:schemeClr val="tx1"/>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200" dirty="0" smtClean="0">
                <a:solidFill>
                  <a:sysClr val="windowText" lastClr="000000"/>
                </a:solidFill>
              </a:rPr>
              <a:t>Binary files</a:t>
            </a:r>
            <a:endParaRPr lang="en-IN" sz="3200" dirty="0">
              <a:solidFill>
                <a:sysClr val="windowText" lastClr="000000"/>
              </a:solidFill>
            </a:endParaRPr>
          </a:p>
        </p:txBody>
      </p:sp>
      <p:sp>
        <p:nvSpPr>
          <p:cNvPr id="10" name="Cloud 9"/>
          <p:cNvSpPr/>
          <p:nvPr/>
        </p:nvSpPr>
        <p:spPr>
          <a:xfrm>
            <a:off x="5542384" y="3694922"/>
            <a:ext cx="2743199" cy="1119674"/>
          </a:xfrm>
          <a:prstGeom prst="cloud">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smtClean="0"/>
              <a:t>Text files</a:t>
            </a:r>
            <a:endParaRPr lang="en-IN" sz="2800" dirty="0"/>
          </a:p>
        </p:txBody>
      </p:sp>
    </p:spTree>
    <p:extLst>
      <p:ext uri="{BB962C8B-B14F-4D97-AF65-F5344CB8AC3E}">
        <p14:creationId xmlns="" xmlns:p14="http://schemas.microsoft.com/office/powerpoint/2010/main" val="10167958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5"/>
            <a:ext cx="16904369" cy="7326396"/>
          </a:xfrm>
        </p:spPr>
        <p:txBody>
          <a:bodyPr>
            <a:normAutofit/>
          </a:bodyPr>
          <a:lstStyle/>
          <a:p>
            <a:r>
              <a:rPr lang="en-GB" dirty="0" smtClean="0"/>
              <a:t>A relative path describes the location of a file relative to the current (working) directory*. An absolute path describes the location from the root directory. </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61</a:t>
            </a:fld>
            <a:endParaRPr lang="en-US"/>
          </a:p>
        </p:txBody>
      </p:sp>
      <p:pic>
        <p:nvPicPr>
          <p:cNvPr id="5" name="Picture 4" descr="linux_paths.png"/>
          <p:cNvPicPr>
            <a:picLocks noChangeAspect="1"/>
          </p:cNvPicPr>
          <p:nvPr/>
        </p:nvPicPr>
        <p:blipFill>
          <a:blip r:embed="rId2"/>
          <a:stretch>
            <a:fillRect/>
          </a:stretch>
        </p:blipFill>
        <p:spPr>
          <a:xfrm>
            <a:off x="0" y="2073897"/>
            <a:ext cx="18287999" cy="8242193"/>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15436516" cy="6075112"/>
          </a:xfrm>
        </p:spPr>
        <p:txBody>
          <a:bodyPr/>
          <a:lstStyle/>
          <a:p>
            <a:r>
              <a:rPr lang="en-IN" dirty="0" smtClean="0"/>
              <a:t>The absolute paths are from the topmost level of the directory structure .The relative paths are relative to current working directory denoted as a dot(.)while its parent directory is denoted with two dots(..)</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5"/>
            <a:ext cx="15244011" cy="7542964"/>
          </a:xfrm>
        </p:spPr>
        <p:txBody>
          <a:bodyPr>
            <a:normAutofit/>
          </a:bodyPr>
          <a:lstStyle/>
          <a:p>
            <a:r>
              <a:rPr lang="en-IN" dirty="0" smtClean="0"/>
              <a:t>Working with Binary </a:t>
            </a:r>
            <a:br>
              <a:rPr lang="en-IN" dirty="0" smtClean="0"/>
            </a:br>
            <a:r>
              <a:rPr lang="en-IN" dirty="0" smtClean="0"/>
              <a:t>Files:</a:t>
            </a:r>
            <a:br>
              <a:rPr lang="en-IN" dirty="0" smtClean="0"/>
            </a:br>
            <a:r>
              <a:rPr lang="en-GB" dirty="0" smtClean="0"/>
              <a:t>“Pickling” is the process whereby a Python object hierarchy is converted into a byte stream, and “</a:t>
            </a:r>
            <a:r>
              <a:rPr lang="en-GB" dirty="0" err="1" smtClean="0"/>
              <a:t>unpickling</a:t>
            </a:r>
            <a:r>
              <a:rPr lang="en-GB" dirty="0" smtClean="0"/>
              <a:t>” is the inverse operation, whereby a byte stream (from a binary file or bytes-like object) is converted back into an object hierarchy.</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13607716" cy="7157954"/>
          </a:xfrm>
        </p:spPr>
        <p:txBody>
          <a:bodyPr>
            <a:normAutofit fontScale="90000"/>
          </a:bodyPr>
          <a:lstStyle/>
          <a:p>
            <a:r>
              <a:rPr lang="en-IN" dirty="0" smtClean="0"/>
              <a:t>Working with Binary </a:t>
            </a:r>
            <a:br>
              <a:rPr lang="en-IN" dirty="0" smtClean="0"/>
            </a:br>
            <a:r>
              <a:rPr lang="en-IN" dirty="0" smtClean="0"/>
              <a:t>Files:</a:t>
            </a:r>
            <a:br>
              <a:rPr lang="en-IN" dirty="0" smtClean="0"/>
            </a:br>
            <a:r>
              <a:rPr lang="en-IN" b="1" dirty="0" smtClean="0"/>
              <a:t>Steps to work with a binary file in Python:</a:t>
            </a:r>
            <a:r>
              <a:rPr lang="en-IN" dirty="0" smtClean="0"/>
              <a:t/>
            </a:r>
            <a:br>
              <a:rPr lang="en-IN" dirty="0" smtClean="0"/>
            </a:br>
            <a:r>
              <a:rPr lang="en-IN" dirty="0" smtClean="0"/>
              <a:t>1.Import pickle module. We need to write import statement at the start of program to import pickle module as: import pickle.</a:t>
            </a:r>
            <a:br>
              <a:rPr lang="en-IN" dirty="0" smtClean="0"/>
            </a:br>
            <a:r>
              <a:rPr lang="en-IN" dirty="0" smtClean="0"/>
              <a:t>2.Open binary file in the required file mode (read mode or write mode). ...</a:t>
            </a:r>
            <a:br>
              <a:rPr lang="en-IN" dirty="0" smtClean="0"/>
            </a:br>
            <a:r>
              <a:rPr lang="en-IN" dirty="0" smtClean="0"/>
              <a:t>3.Process binary file by writing\reading objects. ...</a:t>
            </a:r>
            <a:br>
              <a:rPr lang="en-IN" dirty="0" smtClean="0"/>
            </a:br>
            <a:r>
              <a:rPr lang="en-IN" dirty="0" smtClean="0"/>
              <a:t>Close the file.</a:t>
            </a:r>
            <a:br>
              <a:rPr lang="en-IN" dirty="0" smtClean="0"/>
            </a:br>
            <a:r>
              <a:rPr lang="en-US" dirty="0" smtClean="0"/>
              <a:t/>
            </a:r>
            <a:br>
              <a:rPr lang="en-US" dirty="0" smtClean="0"/>
            </a:br>
            <a:r>
              <a:rPr lang="en-IN" dirty="0" smtClean="0"/>
              <a:t/>
            </a:r>
            <a:br>
              <a:rPr lang="en-IN" dirty="0" smtClean="0"/>
            </a:br>
            <a:endParaRPr lang="en-US"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64</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16928432" cy="7446712"/>
          </a:xfrm>
        </p:spPr>
        <p:txBody>
          <a:bodyPr>
            <a:normAutofit/>
          </a:bodyPr>
          <a:lstStyle/>
          <a:p>
            <a:pPr fontAlgn="base"/>
            <a:r>
              <a:rPr lang="en-US" b="1" dirty="0" smtClean="0"/>
              <a:t>1. Python program to write a list namely list1 in the file named file1.txt</a:t>
            </a:r>
            <a:br>
              <a:rPr lang="en-US" b="1" dirty="0" smtClean="0"/>
            </a:br>
            <a:r>
              <a:rPr lang="en-US" b="1" dirty="0" smtClean="0"/>
              <a:t/>
            </a:r>
            <a:br>
              <a:rPr lang="en-US" b="1" dirty="0" smtClean="0"/>
            </a:br>
            <a:r>
              <a:rPr lang="en-US" b="1" dirty="0" smtClean="0"/>
              <a:t> import pickle </a:t>
            </a:r>
            <a:br>
              <a:rPr lang="en-US" b="1" dirty="0" smtClean="0"/>
            </a:br>
            <a:r>
              <a:rPr lang="en-US" b="1" dirty="0" smtClean="0"/>
              <a:t>                      f1=open("file1.txt","wb")</a:t>
            </a:r>
            <a:r>
              <a:rPr lang="en-US" dirty="0" smtClean="0"/>
              <a:t>                                          </a:t>
            </a:r>
            <a:r>
              <a:rPr lang="en-US" b="1" dirty="0" smtClean="0"/>
              <a:t>list1=[1,'Lovejot','Teacher']</a:t>
            </a:r>
            <a:r>
              <a:rPr lang="en-US" dirty="0" smtClean="0"/>
              <a:t> </a:t>
            </a:r>
            <a:br>
              <a:rPr lang="en-US" dirty="0" smtClean="0"/>
            </a:br>
            <a:r>
              <a:rPr lang="en-US" b="1" dirty="0" err="1" smtClean="0"/>
              <a:t>pickle.dump</a:t>
            </a:r>
            <a:r>
              <a:rPr lang="en-US" b="1" dirty="0" smtClean="0"/>
              <a:t>(list1,f1) </a:t>
            </a:r>
            <a:br>
              <a:rPr lang="en-US" b="1" dirty="0" smtClean="0"/>
            </a:br>
            <a:r>
              <a:rPr lang="en-US" b="1" dirty="0" smtClean="0"/>
              <a:t>f1.close()</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65</a:t>
            </a:fld>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16471232" cy="6989512"/>
          </a:xfrm>
        </p:spPr>
        <p:txBody>
          <a:bodyPr>
            <a:normAutofit/>
          </a:bodyPr>
          <a:lstStyle/>
          <a:p>
            <a:pPr fontAlgn="base"/>
            <a:r>
              <a:rPr lang="en-US" b="1" dirty="0" smtClean="0"/>
              <a:t>2. Python program to write a </a:t>
            </a:r>
            <a:r>
              <a:rPr lang="en-US" b="1" dirty="0" err="1" smtClean="0"/>
              <a:t>tuple</a:t>
            </a:r>
            <a:r>
              <a:rPr lang="en-US" b="1" dirty="0" smtClean="0"/>
              <a:t> namely t1 in the file named file2.txt</a:t>
            </a:r>
            <a:br>
              <a:rPr lang="en-US" b="1" dirty="0" smtClean="0"/>
            </a:br>
            <a:r>
              <a:rPr lang="en-US" b="1" dirty="0" smtClean="0"/>
              <a:t>import pickle</a:t>
            </a:r>
            <a:br>
              <a:rPr lang="en-US" b="1" dirty="0" smtClean="0"/>
            </a:br>
            <a:r>
              <a:rPr lang="en-US" b="1" dirty="0" smtClean="0"/>
              <a:t> f2=open("file2.txt","wb")</a:t>
            </a:r>
            <a:r>
              <a:rPr lang="en-US" dirty="0" smtClean="0"/>
              <a:t> </a:t>
            </a:r>
            <a:br>
              <a:rPr lang="en-US" dirty="0" smtClean="0"/>
            </a:br>
            <a:r>
              <a:rPr lang="en-US" b="1" dirty="0" smtClean="0"/>
              <a:t>t1=(2,'Sumit','XII']</a:t>
            </a:r>
            <a:r>
              <a:rPr lang="en-US" dirty="0" smtClean="0"/>
              <a:t> </a:t>
            </a:r>
            <a:br>
              <a:rPr lang="en-US" dirty="0" smtClean="0"/>
            </a:br>
            <a:r>
              <a:rPr lang="en-US" b="1" dirty="0" err="1" smtClean="0"/>
              <a:t>pickle.dump</a:t>
            </a:r>
            <a:r>
              <a:rPr lang="en-US" b="1" dirty="0" smtClean="0"/>
              <a:t>(t1,f2)</a:t>
            </a:r>
            <a:br>
              <a:rPr lang="en-US" b="1" dirty="0" smtClean="0"/>
            </a:br>
            <a:r>
              <a:rPr lang="en-US" b="1" dirty="0" smtClean="0"/>
              <a:t> f2.close()</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66</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5"/>
            <a:ext cx="15749337" cy="7783596"/>
          </a:xfrm>
        </p:spPr>
        <p:txBody>
          <a:bodyPr>
            <a:normAutofit/>
          </a:bodyPr>
          <a:lstStyle/>
          <a:p>
            <a:pPr fontAlgn="base"/>
            <a:r>
              <a:rPr lang="en-US" b="1" dirty="0" smtClean="0"/>
              <a:t>. Python program to write a dictionary namely d1 in the file named file3.txt</a:t>
            </a:r>
            <a:br>
              <a:rPr lang="en-US" b="1" dirty="0" smtClean="0"/>
            </a:br>
            <a:r>
              <a:rPr lang="en-US" b="1" dirty="0" smtClean="0"/>
              <a:t>import pickle</a:t>
            </a:r>
            <a:br>
              <a:rPr lang="en-US" b="1" dirty="0" smtClean="0"/>
            </a:br>
            <a:r>
              <a:rPr lang="en-US" b="1" dirty="0" smtClean="0"/>
              <a:t> f3=open("file3.txt","wb")</a:t>
            </a:r>
            <a:br>
              <a:rPr lang="en-US" b="1" dirty="0" smtClean="0"/>
            </a:br>
            <a:r>
              <a:rPr lang="en-US" dirty="0" smtClean="0"/>
              <a:t> </a:t>
            </a:r>
            <a:r>
              <a:rPr lang="en-US" b="1" dirty="0" smtClean="0"/>
              <a:t>d1={'Rollno':1, </a:t>
            </a:r>
            <a:r>
              <a:rPr lang="en-US" b="1" dirty="0" err="1" smtClean="0"/>
              <a:t>name:'Anil</a:t>
            </a:r>
            <a:r>
              <a:rPr lang="en-US" b="1" dirty="0" smtClean="0"/>
              <a:t>'}</a:t>
            </a:r>
            <a:r>
              <a:rPr lang="en-US" dirty="0" smtClean="0"/>
              <a:t> </a:t>
            </a:r>
            <a:br>
              <a:rPr lang="en-US" dirty="0" smtClean="0"/>
            </a:br>
            <a:r>
              <a:rPr lang="en-US" b="1" dirty="0" err="1" smtClean="0"/>
              <a:t>pickle.dump</a:t>
            </a:r>
            <a:r>
              <a:rPr lang="en-US" b="1" dirty="0" smtClean="0"/>
              <a:t>(d1,f3)</a:t>
            </a:r>
            <a:br>
              <a:rPr lang="en-US" b="1" dirty="0" smtClean="0"/>
            </a:br>
            <a:r>
              <a:rPr lang="en-US" dirty="0" smtClean="0"/>
              <a:t> </a:t>
            </a:r>
            <a:r>
              <a:rPr lang="en-US" b="1" dirty="0" smtClean="0"/>
              <a:t>f3.close()</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67</a:t>
            </a:fld>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5"/>
            <a:ext cx="14473989" cy="4751638"/>
          </a:xfrm>
        </p:spPr>
        <p:txBody>
          <a:bodyPr>
            <a:normAutofit/>
          </a:bodyPr>
          <a:lstStyle/>
          <a:p>
            <a:r>
              <a:rPr lang="en-US" dirty="0" smtClean="0"/>
              <a:t>Writing onto a  binary file=Pickling</a:t>
            </a:r>
            <a:br>
              <a:rPr lang="en-US" dirty="0" smtClean="0"/>
            </a:br>
            <a:r>
              <a:rPr lang="en-US" dirty="0" err="1" smtClean="0"/>
              <a:t>pickle.dump</a:t>
            </a:r>
            <a:r>
              <a:rPr lang="en-US" dirty="0" smtClean="0"/>
              <a:t>(&lt;object-to-be-written&gt;,&lt;file handle-of-open-file&gt;)</a:t>
            </a:r>
            <a:br>
              <a:rPr lang="en-US" dirty="0" smtClean="0"/>
            </a:br>
            <a:r>
              <a:rPr lang="en-US" dirty="0"/>
              <a:t/>
            </a:r>
            <a:br>
              <a:rPr lang="en-US" dirty="0"/>
            </a:br>
            <a:r>
              <a:rPr lang="en-US" dirty="0" err="1" smtClean="0"/>
              <a:t>pickle.dump</a:t>
            </a:r>
            <a:r>
              <a:rPr lang="en-US" dirty="0" smtClean="0"/>
              <a:t>(list1,file1)</a:t>
            </a:r>
            <a:br>
              <a:rPr lang="en-US" dirty="0" smtClean="0"/>
            </a:br>
            <a:r>
              <a:rPr lang="en-US" dirty="0" err="1" smtClean="0"/>
              <a:t>pickle.dump</a:t>
            </a:r>
            <a:r>
              <a:rPr lang="en-US" dirty="0" smtClean="0"/>
              <a:t>(student1,file2)</a:t>
            </a:r>
            <a:r>
              <a:rPr lang="en-US" dirty="0"/>
              <a:t/>
            </a:r>
            <a:br>
              <a:rPr lang="en-US" dirty="0"/>
            </a:br>
            <a:endParaRPr lang="en-IN"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68</a:t>
            </a:fld>
            <a:endParaRPr lang="en-US"/>
          </a:p>
        </p:txBody>
      </p:sp>
    </p:spTree>
    <p:extLst>
      <p:ext uri="{BB962C8B-B14F-4D97-AF65-F5344CB8AC3E}">
        <p14:creationId xmlns="" xmlns:p14="http://schemas.microsoft.com/office/powerpoint/2010/main" val="12872419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dirty="0"/>
          </a:p>
        </p:txBody>
      </p:sp>
      <p:sp>
        <p:nvSpPr>
          <p:cNvPr id="3" name="Subtitle 2"/>
          <p:cNvSpPr>
            <a:spLocks noGrp="1"/>
          </p:cNvSpPr>
          <p:nvPr>
            <p:ph type="subTitle" idx="1"/>
          </p:nvPr>
        </p:nvSpPr>
        <p:spPr/>
        <p:txBody>
          <a:bodyPr/>
          <a:lstStyle/>
          <a:p>
            <a:endParaRPr lang="en-IN"/>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69</a:t>
            </a:fld>
            <a:endParaRPr lang="en-US"/>
          </a:p>
        </p:txBody>
      </p:sp>
      <p:pic>
        <p:nvPicPr>
          <p:cNvPr id="1027" name="Picture 3"/>
          <p:cNvPicPr>
            <a:picLocks noChangeAspect="1" noChangeArrowheads="1"/>
          </p:cNvPicPr>
          <p:nvPr/>
        </p:nvPicPr>
        <p:blipFill rotWithShape="1">
          <a:blip r:embed="rId2">
            <a:extLst>
              <a:ext uri="{28A0092B-C50C-407E-A947-70E740481C1C}">
                <a14:useLocalDpi xmlns="" xmlns:a14="http://schemas.microsoft.com/office/drawing/2010/main" val="0"/>
              </a:ext>
            </a:extLst>
          </a:blip>
          <a:srcRect r="10422" b="34457"/>
          <a:stretch/>
        </p:blipFill>
        <p:spPr bwMode="auto">
          <a:xfrm>
            <a:off x="0" y="2087477"/>
            <a:ext cx="18288000" cy="81995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53811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8881" y="208320"/>
            <a:ext cx="13436081" cy="1470025"/>
          </a:xfrm>
        </p:spPr>
        <p:txBody>
          <a:bodyPr/>
          <a:lstStyle/>
          <a:p>
            <a:pPr algn="l"/>
            <a:r>
              <a:rPr lang="en-US" dirty="0" err="1" smtClean="0">
                <a:latin typeface="Times New Roman" pitchFamily="18" charset="0"/>
                <a:cs typeface="Times New Roman" pitchFamily="18" charset="0"/>
              </a:rPr>
              <a:t>Contd</a:t>
            </a:r>
            <a:r>
              <a:rPr lang="en-US" dirty="0" smtClean="0">
                <a:latin typeface="Times New Roman" pitchFamily="18" charset="0"/>
                <a:cs typeface="Times New Roman" pitchFamily="18" charset="0"/>
              </a:rPr>
              <a:t>….</a:t>
            </a:r>
            <a:endParaRPr lang="en-IN" dirty="0">
              <a:latin typeface="Times New Roman" pitchFamily="18" charset="0"/>
              <a:cs typeface="Times New Roman" pitchFamily="18" charset="0"/>
            </a:endParaRPr>
          </a:p>
        </p:txBody>
      </p:sp>
      <p:sp>
        <p:nvSpPr>
          <p:cNvPr id="3" name="Subtitle 2"/>
          <p:cNvSpPr>
            <a:spLocks noGrp="1"/>
          </p:cNvSpPr>
          <p:nvPr>
            <p:ph type="subTitle" idx="1"/>
          </p:nvPr>
        </p:nvSpPr>
        <p:spPr>
          <a:xfrm>
            <a:off x="186612" y="2034073"/>
            <a:ext cx="17541551" cy="8061649"/>
          </a:xfrm>
        </p:spPr>
        <p:txBody>
          <a:bodyPr>
            <a:normAutofit/>
          </a:bodyPr>
          <a:lstStyle/>
          <a:p>
            <a:pPr algn="l"/>
            <a:r>
              <a:rPr lang="en-US" b="1" dirty="0" smtClean="0">
                <a:solidFill>
                  <a:schemeClr val="tx1">
                    <a:lumMod val="95000"/>
                    <a:lumOff val="5000"/>
                  </a:schemeClr>
                </a:solidFill>
                <a:latin typeface="Times New Roman" pitchFamily="18" charset="0"/>
                <a:cs typeface="Times New Roman" pitchFamily="18" charset="0"/>
              </a:rPr>
              <a:t>f=open(“</a:t>
            </a:r>
            <a:r>
              <a:rPr lang="en-US" b="1" dirty="0" err="1" smtClean="0">
                <a:solidFill>
                  <a:schemeClr val="tx1">
                    <a:lumMod val="95000"/>
                    <a:lumOff val="5000"/>
                  </a:schemeClr>
                </a:solidFill>
                <a:latin typeface="Times New Roman" pitchFamily="18" charset="0"/>
                <a:cs typeface="Times New Roman" pitchFamily="18" charset="0"/>
              </a:rPr>
              <a:t>ss.txt”,”r</a:t>
            </a:r>
            <a:r>
              <a:rPr lang="en-US" b="1" dirty="0" smtClean="0">
                <a:solidFill>
                  <a:schemeClr val="tx1">
                    <a:lumMod val="95000"/>
                    <a:lumOff val="5000"/>
                  </a:schemeClr>
                </a:solidFill>
                <a:latin typeface="Times New Roman" pitchFamily="18" charset="0"/>
                <a:cs typeface="Times New Roman" pitchFamily="18" charset="0"/>
              </a:rPr>
              <a:t>”)</a:t>
            </a:r>
          </a:p>
          <a:p>
            <a:pPr algn="l"/>
            <a:r>
              <a:rPr lang="en-US" b="1" dirty="0" smtClean="0">
                <a:solidFill>
                  <a:schemeClr val="tx1">
                    <a:lumMod val="95000"/>
                    <a:lumOff val="5000"/>
                  </a:schemeClr>
                </a:solidFill>
                <a:latin typeface="Times New Roman" pitchFamily="18" charset="0"/>
                <a:cs typeface="Times New Roman" pitchFamily="18" charset="0"/>
              </a:rPr>
              <a:t>Print(“file </a:t>
            </a:r>
            <a:r>
              <a:rPr lang="en-US" b="1" dirty="0" err="1" smtClean="0">
                <a:solidFill>
                  <a:schemeClr val="tx1">
                    <a:lumMod val="95000"/>
                    <a:lumOff val="5000"/>
                  </a:schemeClr>
                </a:solidFill>
                <a:latin typeface="Times New Roman" pitchFamily="18" charset="0"/>
                <a:cs typeface="Times New Roman" pitchFamily="18" charset="0"/>
              </a:rPr>
              <a:t>name”,f.name</a:t>
            </a:r>
            <a:r>
              <a:rPr lang="en-US" b="1" dirty="0" smtClean="0">
                <a:solidFill>
                  <a:schemeClr val="tx1">
                    <a:lumMod val="95000"/>
                    <a:lumOff val="5000"/>
                  </a:schemeClr>
                </a:solidFill>
                <a:latin typeface="Times New Roman" pitchFamily="18" charset="0"/>
                <a:cs typeface="Times New Roman" pitchFamily="18" charset="0"/>
              </a:rPr>
              <a:t>)</a:t>
            </a:r>
          </a:p>
          <a:p>
            <a:pPr algn="l"/>
            <a:r>
              <a:rPr lang="en-US" b="1" dirty="0" smtClean="0">
                <a:solidFill>
                  <a:schemeClr val="tx1">
                    <a:lumMod val="95000"/>
                    <a:lumOff val="5000"/>
                  </a:schemeClr>
                </a:solidFill>
                <a:latin typeface="Times New Roman" pitchFamily="18" charset="0"/>
                <a:cs typeface="Times New Roman" pitchFamily="18" charset="0"/>
              </a:rPr>
              <a:t>Print(“file mode”,</a:t>
            </a:r>
            <a:r>
              <a:rPr lang="en-US" b="1" dirty="0" err="1" smtClean="0">
                <a:solidFill>
                  <a:schemeClr val="tx1">
                    <a:lumMod val="95000"/>
                    <a:lumOff val="5000"/>
                  </a:schemeClr>
                </a:solidFill>
                <a:latin typeface="Times New Roman" pitchFamily="18" charset="0"/>
                <a:cs typeface="Times New Roman" pitchFamily="18" charset="0"/>
              </a:rPr>
              <a:t>f.mode</a:t>
            </a:r>
            <a:r>
              <a:rPr lang="en-US" b="1" dirty="0" smtClean="0">
                <a:solidFill>
                  <a:schemeClr val="tx1">
                    <a:lumMod val="95000"/>
                    <a:lumOff val="5000"/>
                  </a:schemeClr>
                </a:solidFill>
                <a:latin typeface="Times New Roman" pitchFamily="18" charset="0"/>
                <a:cs typeface="Times New Roman" pitchFamily="18" charset="0"/>
              </a:rPr>
              <a:t>)</a:t>
            </a:r>
          </a:p>
          <a:p>
            <a:pPr algn="l"/>
            <a:r>
              <a:rPr lang="en-US" b="1" dirty="0" smtClean="0">
                <a:solidFill>
                  <a:schemeClr val="tx1">
                    <a:lumMod val="95000"/>
                    <a:lumOff val="5000"/>
                  </a:schemeClr>
                </a:solidFill>
                <a:latin typeface="Times New Roman" pitchFamily="18" charset="0"/>
                <a:cs typeface="Times New Roman" pitchFamily="18" charset="0"/>
              </a:rPr>
              <a:t>Print(“</a:t>
            </a:r>
            <a:r>
              <a:rPr lang="en-US" b="1" dirty="0" err="1" smtClean="0">
                <a:solidFill>
                  <a:schemeClr val="tx1">
                    <a:lumMod val="95000"/>
                    <a:lumOff val="5000"/>
                  </a:schemeClr>
                </a:solidFill>
                <a:latin typeface="Times New Roman" pitchFamily="18" charset="0"/>
                <a:cs typeface="Times New Roman" pitchFamily="18" charset="0"/>
              </a:rPr>
              <a:t>Isfilereadable</a:t>
            </a:r>
            <a:r>
              <a:rPr lang="en-US" b="1" dirty="0" smtClean="0">
                <a:solidFill>
                  <a:schemeClr val="tx1">
                    <a:lumMod val="95000"/>
                    <a:lumOff val="5000"/>
                  </a:schemeClr>
                </a:solidFill>
                <a:latin typeface="Times New Roman" pitchFamily="18" charset="0"/>
                <a:cs typeface="Times New Roman" pitchFamily="18" charset="0"/>
              </a:rPr>
              <a:t>:”,</a:t>
            </a:r>
            <a:r>
              <a:rPr lang="en-US" b="1" dirty="0" err="1" smtClean="0">
                <a:solidFill>
                  <a:schemeClr val="tx1">
                    <a:lumMod val="95000"/>
                    <a:lumOff val="5000"/>
                  </a:schemeClr>
                </a:solidFill>
                <a:latin typeface="Times New Roman" pitchFamily="18" charset="0"/>
                <a:cs typeface="Times New Roman" pitchFamily="18" charset="0"/>
              </a:rPr>
              <a:t>f.readable</a:t>
            </a:r>
            <a:r>
              <a:rPr lang="en-US" b="1" dirty="0" smtClean="0">
                <a:solidFill>
                  <a:schemeClr val="tx1">
                    <a:lumMod val="95000"/>
                    <a:lumOff val="5000"/>
                  </a:schemeClr>
                </a:solidFill>
                <a:latin typeface="Times New Roman" pitchFamily="18" charset="0"/>
                <a:cs typeface="Times New Roman" pitchFamily="18" charset="0"/>
              </a:rPr>
              <a:t>())</a:t>
            </a:r>
          </a:p>
          <a:p>
            <a:pPr algn="l"/>
            <a:r>
              <a:rPr lang="en-US" b="1" dirty="0" smtClean="0">
                <a:solidFill>
                  <a:schemeClr val="tx1">
                    <a:lumMod val="95000"/>
                    <a:lumOff val="5000"/>
                  </a:schemeClr>
                </a:solidFill>
                <a:latin typeface="Times New Roman" pitchFamily="18" charset="0"/>
                <a:cs typeface="Times New Roman" pitchFamily="18" charset="0"/>
              </a:rPr>
              <a:t>Print(“</a:t>
            </a:r>
            <a:r>
              <a:rPr lang="en-US" b="1" dirty="0" err="1" smtClean="0">
                <a:solidFill>
                  <a:schemeClr val="tx1">
                    <a:lumMod val="95000"/>
                    <a:lumOff val="5000"/>
                  </a:schemeClr>
                </a:solidFill>
                <a:latin typeface="Times New Roman" pitchFamily="18" charset="0"/>
                <a:cs typeface="Times New Roman" pitchFamily="18" charset="0"/>
              </a:rPr>
              <a:t>Isfile</a:t>
            </a:r>
            <a:r>
              <a:rPr lang="en-US" b="1" dirty="0" smtClean="0">
                <a:solidFill>
                  <a:schemeClr val="tx1">
                    <a:lumMod val="95000"/>
                    <a:lumOff val="5000"/>
                  </a:schemeClr>
                </a:solidFill>
                <a:latin typeface="Times New Roman" pitchFamily="18" charset="0"/>
                <a:cs typeface="Times New Roman" pitchFamily="18" charset="0"/>
              </a:rPr>
              <a:t> closed”,</a:t>
            </a:r>
            <a:r>
              <a:rPr lang="en-US" b="1" dirty="0" err="1" smtClean="0">
                <a:solidFill>
                  <a:schemeClr val="tx1">
                    <a:lumMod val="95000"/>
                    <a:lumOff val="5000"/>
                  </a:schemeClr>
                </a:solidFill>
                <a:latin typeface="Times New Roman" pitchFamily="18" charset="0"/>
                <a:cs typeface="Times New Roman" pitchFamily="18" charset="0"/>
              </a:rPr>
              <a:t>f.closed</a:t>
            </a:r>
            <a:r>
              <a:rPr lang="en-US" b="1" dirty="0" smtClean="0">
                <a:solidFill>
                  <a:schemeClr val="tx1">
                    <a:lumMod val="95000"/>
                    <a:lumOff val="5000"/>
                  </a:schemeClr>
                </a:solidFill>
                <a:latin typeface="Times New Roman" pitchFamily="18" charset="0"/>
                <a:cs typeface="Times New Roman" pitchFamily="18" charset="0"/>
              </a:rPr>
              <a:t>)</a:t>
            </a:r>
          </a:p>
          <a:p>
            <a:pPr algn="l"/>
            <a:endParaRPr lang="en-US" b="1" dirty="0">
              <a:solidFill>
                <a:schemeClr val="tx1">
                  <a:lumMod val="95000"/>
                  <a:lumOff val="5000"/>
                </a:schemeClr>
              </a:solidFill>
              <a:latin typeface="Times New Roman" pitchFamily="18" charset="0"/>
              <a:cs typeface="Times New Roman" pitchFamily="18" charset="0"/>
            </a:endParaRPr>
          </a:p>
          <a:p>
            <a:pPr algn="l"/>
            <a:r>
              <a:rPr lang="en-US" b="1" dirty="0" smtClean="0">
                <a:solidFill>
                  <a:schemeClr val="tx1">
                    <a:lumMod val="95000"/>
                    <a:lumOff val="5000"/>
                  </a:schemeClr>
                </a:solidFill>
                <a:latin typeface="Times New Roman" pitchFamily="18" charset="0"/>
                <a:cs typeface="Times New Roman" pitchFamily="18" charset="0"/>
              </a:rPr>
              <a:t>Output:</a:t>
            </a:r>
          </a:p>
          <a:p>
            <a:pPr algn="l"/>
            <a:r>
              <a:rPr lang="en-US" b="1" dirty="0" err="1" smtClean="0">
                <a:solidFill>
                  <a:schemeClr val="tx1">
                    <a:lumMod val="95000"/>
                    <a:lumOff val="5000"/>
                  </a:schemeClr>
                </a:solidFill>
                <a:latin typeface="Times New Roman" pitchFamily="18" charset="0"/>
                <a:cs typeface="Times New Roman" pitchFamily="18" charset="0"/>
              </a:rPr>
              <a:t>ss.Txt</a:t>
            </a:r>
            <a:endParaRPr lang="en-US" b="1" dirty="0" smtClean="0">
              <a:solidFill>
                <a:schemeClr val="tx1">
                  <a:lumMod val="95000"/>
                  <a:lumOff val="5000"/>
                </a:schemeClr>
              </a:solidFill>
              <a:latin typeface="Times New Roman" pitchFamily="18" charset="0"/>
              <a:cs typeface="Times New Roman" pitchFamily="18" charset="0"/>
            </a:endParaRPr>
          </a:p>
          <a:p>
            <a:pPr algn="l"/>
            <a:r>
              <a:rPr lang="en-US" b="1" dirty="0">
                <a:solidFill>
                  <a:schemeClr val="tx1">
                    <a:lumMod val="95000"/>
                    <a:lumOff val="5000"/>
                  </a:schemeClr>
                </a:solidFill>
                <a:latin typeface="Times New Roman" pitchFamily="18" charset="0"/>
                <a:cs typeface="Times New Roman" pitchFamily="18" charset="0"/>
              </a:rPr>
              <a:t>r</a:t>
            </a:r>
            <a:endParaRPr lang="en-US" b="1" dirty="0" smtClean="0">
              <a:solidFill>
                <a:schemeClr val="tx1">
                  <a:lumMod val="95000"/>
                  <a:lumOff val="5000"/>
                </a:schemeClr>
              </a:solidFill>
              <a:latin typeface="Times New Roman" pitchFamily="18" charset="0"/>
              <a:cs typeface="Times New Roman" pitchFamily="18" charset="0"/>
            </a:endParaRPr>
          </a:p>
          <a:p>
            <a:pPr algn="l"/>
            <a:r>
              <a:rPr lang="en-US" b="1" dirty="0" smtClean="0">
                <a:solidFill>
                  <a:schemeClr val="tx1">
                    <a:lumMod val="95000"/>
                    <a:lumOff val="5000"/>
                  </a:schemeClr>
                </a:solidFill>
                <a:latin typeface="Times New Roman" pitchFamily="18" charset="0"/>
                <a:cs typeface="Times New Roman" pitchFamily="18" charset="0"/>
              </a:rPr>
              <a:t>True</a:t>
            </a:r>
          </a:p>
          <a:p>
            <a:pPr algn="l"/>
            <a:r>
              <a:rPr lang="en-US" b="1" dirty="0" smtClean="0">
                <a:solidFill>
                  <a:schemeClr val="tx1">
                    <a:lumMod val="95000"/>
                    <a:lumOff val="5000"/>
                  </a:schemeClr>
                </a:solidFill>
                <a:latin typeface="Times New Roman" pitchFamily="18" charset="0"/>
                <a:cs typeface="Times New Roman" pitchFamily="18" charset="0"/>
              </a:rPr>
              <a:t>False</a:t>
            </a:r>
            <a:endParaRPr lang="en-IN" b="1" dirty="0">
              <a:solidFill>
                <a:schemeClr val="tx1">
                  <a:lumMod val="95000"/>
                  <a:lumOff val="5000"/>
                </a:schemeClr>
              </a:solidFill>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7</a:t>
            </a:fld>
            <a:endParaRPr lang="en-US"/>
          </a:p>
        </p:txBody>
      </p:sp>
    </p:spTree>
    <p:extLst>
      <p:ext uri="{BB962C8B-B14F-4D97-AF65-F5344CB8AC3E}">
        <p14:creationId xmlns="" xmlns:p14="http://schemas.microsoft.com/office/powerpoint/2010/main" val="24943049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70</a:t>
            </a:fld>
            <a:endParaRPr lang="en-US"/>
          </a:p>
        </p:txBody>
      </p:sp>
      <p:pic>
        <p:nvPicPr>
          <p:cNvPr id="2050"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r="5059" b="58141"/>
          <a:stretch/>
        </p:blipFill>
        <p:spPr bwMode="auto">
          <a:xfrm>
            <a:off x="0" y="2087478"/>
            <a:ext cx="18288000" cy="81995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dirty="0"/>
          </a:p>
        </p:txBody>
      </p:sp>
      <p:sp>
        <p:nvSpPr>
          <p:cNvPr id="3" name="Subtitle 2"/>
          <p:cNvSpPr>
            <a:spLocks noGrp="1"/>
          </p:cNvSpPr>
          <p:nvPr>
            <p:ph type="subTitle" idx="1"/>
          </p:nvPr>
        </p:nvSpPr>
        <p:spPr/>
        <p:txBody>
          <a:bodyPr/>
          <a:lstStyle/>
          <a:p>
            <a:endParaRPr lang="en-IN"/>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71</a:t>
            </a:fld>
            <a:endParaRPr lang="en-US"/>
          </a:p>
        </p:txBody>
      </p:sp>
      <p:pic>
        <p:nvPicPr>
          <p:cNvPr id="3074"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44326"/>
          <a:stretch/>
        </p:blipFill>
        <p:spPr bwMode="auto">
          <a:xfrm>
            <a:off x="1" y="1997242"/>
            <a:ext cx="18456442" cy="8470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631028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dirty="0"/>
          </a:p>
        </p:txBody>
      </p:sp>
      <p:sp>
        <p:nvSpPr>
          <p:cNvPr id="3" name="Subtitle 2"/>
          <p:cNvSpPr>
            <a:spLocks noGrp="1"/>
          </p:cNvSpPr>
          <p:nvPr>
            <p:ph type="subTitle" idx="1"/>
          </p:nvPr>
        </p:nvSpPr>
        <p:spPr/>
        <p:txBody>
          <a:bodyPr/>
          <a:lstStyle/>
          <a:p>
            <a:endParaRPr lang="en-IN"/>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72</a:t>
            </a:fld>
            <a:endParaRPr lang="en-US"/>
          </a:p>
        </p:txBody>
      </p:sp>
      <p:pic>
        <p:nvPicPr>
          <p:cNvPr id="4099"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925053"/>
            <a:ext cx="18288000" cy="83619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067057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dirty="0"/>
          </a:p>
        </p:txBody>
      </p:sp>
      <p:sp>
        <p:nvSpPr>
          <p:cNvPr id="3" name="Subtitle 2"/>
          <p:cNvSpPr>
            <a:spLocks noGrp="1"/>
          </p:cNvSpPr>
          <p:nvPr>
            <p:ph type="subTitle" idx="1"/>
          </p:nvPr>
        </p:nvSpPr>
        <p:spPr/>
        <p:txBody>
          <a:bodyPr/>
          <a:lstStyle/>
          <a:p>
            <a:endParaRPr lang="en-IN"/>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73</a:t>
            </a:fld>
            <a:endParaRPr lang="en-US"/>
          </a:p>
        </p:txBody>
      </p:sp>
      <p:pic>
        <p:nvPicPr>
          <p:cNvPr id="5122"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50000"/>
          <a:stretch/>
        </p:blipFill>
        <p:spPr bwMode="auto">
          <a:xfrm>
            <a:off x="1" y="2135604"/>
            <a:ext cx="18288000" cy="81513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44657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dirty="0"/>
          </a:p>
        </p:txBody>
      </p:sp>
      <p:sp>
        <p:nvSpPr>
          <p:cNvPr id="3" name="Subtitle 2"/>
          <p:cNvSpPr>
            <a:spLocks noGrp="1"/>
          </p:cNvSpPr>
          <p:nvPr>
            <p:ph type="subTitle" idx="1"/>
          </p:nvPr>
        </p:nvSpPr>
        <p:spPr/>
        <p:txBody>
          <a:bodyPr/>
          <a:lstStyle/>
          <a:p>
            <a:endParaRPr lang="en-IN"/>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74</a:t>
            </a:fld>
            <a:endParaRPr lang="en-US"/>
          </a:p>
        </p:txBody>
      </p:sp>
      <p:pic>
        <p:nvPicPr>
          <p:cNvPr id="614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26727"/>
          <a:stretch/>
        </p:blipFill>
        <p:spPr bwMode="auto">
          <a:xfrm>
            <a:off x="0" y="1949116"/>
            <a:ext cx="18292693" cy="83378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72036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6"/>
            <a:ext cx="16014033" cy="4559132"/>
          </a:xfrm>
        </p:spPr>
        <p:txBody>
          <a:bodyPr>
            <a:normAutofit/>
          </a:bodyPr>
          <a:lstStyle/>
          <a:p>
            <a:r>
              <a:rPr lang="en-US" b="1" dirty="0" smtClean="0"/>
              <a:t>Reading from a Binary file-</a:t>
            </a:r>
            <a:r>
              <a:rPr lang="en-US" b="1" dirty="0" err="1" smtClean="0"/>
              <a:t>Unpickling</a:t>
            </a:r>
            <a:r>
              <a:rPr lang="en-US" dirty="0" smtClean="0"/>
              <a:t/>
            </a:r>
            <a:br>
              <a:rPr lang="en-US" dirty="0" smtClean="0"/>
            </a:br>
            <a:r>
              <a:rPr lang="en-US" dirty="0" smtClean="0"/>
              <a:t>&lt;object&gt;=</a:t>
            </a:r>
            <a:r>
              <a:rPr lang="en-US" dirty="0" err="1" smtClean="0"/>
              <a:t>pickle.load</a:t>
            </a:r>
            <a:r>
              <a:rPr lang="en-US" dirty="0" smtClean="0"/>
              <a:t>(&lt;</a:t>
            </a:r>
            <a:r>
              <a:rPr lang="en-US" dirty="0" err="1" smtClean="0"/>
              <a:t>filehandle</a:t>
            </a:r>
            <a:r>
              <a:rPr lang="en-US" dirty="0" smtClean="0"/>
              <a:t>&gt;)</a:t>
            </a:r>
            <a:br>
              <a:rPr lang="en-US" dirty="0" smtClean="0"/>
            </a:br>
            <a:r>
              <a:rPr lang="en-US" dirty="0" err="1" smtClean="0"/>
              <a:t>nemp</a:t>
            </a:r>
            <a:r>
              <a:rPr lang="en-US" dirty="0" smtClean="0"/>
              <a:t>=</a:t>
            </a:r>
            <a:r>
              <a:rPr lang="en-US" dirty="0" err="1" smtClean="0"/>
              <a:t>pickle.load</a:t>
            </a:r>
            <a:r>
              <a:rPr lang="en-US" dirty="0" smtClean="0"/>
              <a:t>(</a:t>
            </a:r>
            <a:r>
              <a:rPr lang="en-US" dirty="0" err="1" smtClean="0"/>
              <a:t>fout</a:t>
            </a:r>
            <a:r>
              <a:rPr lang="en-US" dirty="0" smtClean="0"/>
              <a:t>) </a:t>
            </a:r>
            <a:br>
              <a:rPr lang="en-US" dirty="0" smtClean="0"/>
            </a:br>
            <a:endParaRPr lang="en-IN"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75</a:t>
            </a:fld>
            <a:endParaRPr lang="en-US"/>
          </a:p>
        </p:txBody>
      </p:sp>
    </p:spTree>
    <p:extLst>
      <p:ext uri="{BB962C8B-B14F-4D97-AF65-F5344CB8AC3E}">
        <p14:creationId xmlns="" xmlns:p14="http://schemas.microsoft.com/office/powerpoint/2010/main" val="42709673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76</a:t>
            </a:fld>
            <a:endParaRPr lang="en-US"/>
          </a:p>
        </p:txBody>
      </p:sp>
      <p:sp>
        <p:nvSpPr>
          <p:cNvPr id="1025" name="Rectangle 1"/>
          <p:cNvSpPr>
            <a:spLocks noGrp="1" noChangeArrowheads="1"/>
          </p:cNvSpPr>
          <p:nvPr>
            <p:ph type="ctrTitle"/>
          </p:nvPr>
        </p:nvSpPr>
        <p:spPr bwMode="auto">
          <a:xfrm>
            <a:off x="685799" y="2130425"/>
            <a:ext cx="16519359" cy="649408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i="0" u="none" strike="noStrike" cap="none" normalizeH="0" baseline="0" dirty="0" smtClean="0">
                <a:ln>
                  <a:noFill/>
                </a:ln>
                <a:solidFill>
                  <a:srgbClr val="000000"/>
                </a:solidFill>
                <a:effectLst/>
                <a:latin typeface="+mj-lt"/>
                <a:cs typeface="Arial" pitchFamily="34" charset="0"/>
              </a:rPr>
              <a:t>The </a:t>
            </a:r>
            <a:r>
              <a:rPr kumimoji="0" lang="en-US" sz="3200" i="0" u="none" strike="noStrike" cap="none" normalizeH="0" baseline="0" dirty="0" smtClean="0">
                <a:ln>
                  <a:noFill/>
                </a:ln>
                <a:solidFill>
                  <a:srgbClr val="DC143C"/>
                </a:solidFill>
                <a:effectLst/>
                <a:latin typeface="+mj-lt"/>
                <a:cs typeface="Arial" pitchFamily="34" charset="0"/>
              </a:rPr>
              <a:t>try</a:t>
            </a:r>
            <a:r>
              <a:rPr kumimoji="0" lang="en-US" sz="3200" i="0" u="none" strike="noStrike" cap="none" normalizeH="0" baseline="0" dirty="0" smtClean="0">
                <a:ln>
                  <a:noFill/>
                </a:ln>
                <a:solidFill>
                  <a:srgbClr val="000000"/>
                </a:solidFill>
                <a:effectLst/>
                <a:latin typeface="+mj-lt"/>
                <a:cs typeface="Arial" pitchFamily="34" charset="0"/>
              </a:rPr>
              <a:t> block lets you test a block of code for errors.</a:t>
            </a:r>
            <a:endParaRPr kumimoji="0" lang="en-US" sz="3200" i="0" u="none" strike="noStrike" cap="none" normalizeH="0" baseline="0" dirty="0" smtClean="0">
              <a:ln>
                <a:noFill/>
              </a:ln>
              <a:solidFill>
                <a:schemeClr val="tx1"/>
              </a:solidFill>
              <a:effectLst/>
              <a:latin typeface="+mj-lt"/>
              <a:cs typeface="Arial" pitchFamily="34" charset="0"/>
            </a:endParaRPr>
          </a:p>
          <a:p>
            <a:pPr algn="l"/>
            <a:r>
              <a:rPr kumimoji="0" lang="en-US" sz="3200" i="0" u="none" strike="noStrike" cap="none" normalizeH="0" baseline="0" dirty="0" smtClean="0">
                <a:ln>
                  <a:noFill/>
                </a:ln>
                <a:solidFill>
                  <a:srgbClr val="000000"/>
                </a:solidFill>
                <a:effectLst/>
                <a:latin typeface="+mj-lt"/>
                <a:cs typeface="Arial" pitchFamily="34" charset="0"/>
              </a:rPr>
              <a:t>The </a:t>
            </a:r>
            <a:r>
              <a:rPr kumimoji="0" lang="en-US" sz="3200" i="0" u="none" strike="noStrike" cap="none" normalizeH="0" baseline="0" dirty="0" smtClean="0">
                <a:ln>
                  <a:noFill/>
                </a:ln>
                <a:solidFill>
                  <a:srgbClr val="DC143C"/>
                </a:solidFill>
                <a:effectLst/>
                <a:latin typeface="+mj-lt"/>
                <a:cs typeface="Arial" pitchFamily="34" charset="0"/>
              </a:rPr>
              <a:t>except</a:t>
            </a:r>
            <a:r>
              <a:rPr kumimoji="0" lang="en-US" sz="3200" i="0" u="none" strike="noStrike" cap="none" normalizeH="0" baseline="0" dirty="0" smtClean="0">
                <a:ln>
                  <a:noFill/>
                </a:ln>
                <a:solidFill>
                  <a:srgbClr val="000000"/>
                </a:solidFill>
                <a:effectLst/>
                <a:latin typeface="+mj-lt"/>
                <a:cs typeface="Arial" pitchFamily="34" charset="0"/>
              </a:rPr>
              <a:t> block lets you handle the error.</a:t>
            </a:r>
            <a:br>
              <a:rPr kumimoji="0" lang="en-US" sz="3200" i="0" u="none" strike="noStrike" cap="none" normalizeH="0" baseline="0" dirty="0" smtClean="0">
                <a:ln>
                  <a:noFill/>
                </a:ln>
                <a:solidFill>
                  <a:srgbClr val="000000"/>
                </a:solidFill>
                <a:effectLst/>
                <a:latin typeface="+mj-lt"/>
                <a:cs typeface="Arial" pitchFamily="34" charset="0"/>
              </a:rPr>
            </a:br>
            <a:r>
              <a:rPr kumimoji="0" lang="en-US" sz="3200" i="0" u="none" strike="noStrike" cap="none" normalizeH="0" baseline="0" dirty="0" smtClean="0">
                <a:ln>
                  <a:noFill/>
                </a:ln>
                <a:solidFill>
                  <a:srgbClr val="000000"/>
                </a:solidFill>
                <a:effectLst/>
                <a:latin typeface="+mj-lt"/>
                <a:cs typeface="Arial" pitchFamily="34" charset="0"/>
              </a:rPr>
              <a:t/>
            </a:r>
            <a:br>
              <a:rPr kumimoji="0" lang="en-US" sz="3200" i="0" u="none" strike="noStrike" cap="none" normalizeH="0" baseline="0" dirty="0" smtClean="0">
                <a:ln>
                  <a:noFill/>
                </a:ln>
                <a:solidFill>
                  <a:srgbClr val="000000"/>
                </a:solidFill>
                <a:effectLst/>
                <a:latin typeface="+mj-lt"/>
                <a:cs typeface="Arial" pitchFamily="34" charset="0"/>
              </a:rPr>
            </a:br>
            <a:r>
              <a:rPr lang="en-GB" sz="3200" dirty="0" smtClean="0">
                <a:latin typeface="+mj-lt"/>
              </a:rPr>
              <a:t>Example</a:t>
            </a:r>
            <a:br>
              <a:rPr lang="en-GB" sz="3200" dirty="0" smtClean="0">
                <a:latin typeface="+mj-lt"/>
              </a:rPr>
            </a:br>
            <a:r>
              <a:rPr lang="en-GB" sz="3200" dirty="0" smtClean="0">
                <a:latin typeface="+mj-lt"/>
              </a:rPr>
              <a:t>The try block will generate an exception, because x is not defined:</a:t>
            </a:r>
            <a:br>
              <a:rPr lang="en-GB" sz="3200" dirty="0" smtClean="0">
                <a:latin typeface="+mj-lt"/>
              </a:rPr>
            </a:br>
            <a:r>
              <a:rPr lang="en-GB" sz="3200" dirty="0" smtClean="0">
                <a:latin typeface="+mj-lt"/>
              </a:rPr>
              <a:t/>
            </a:r>
            <a:br>
              <a:rPr lang="en-GB" sz="3200" dirty="0" smtClean="0">
                <a:latin typeface="+mj-lt"/>
              </a:rPr>
            </a:br>
            <a:r>
              <a:rPr lang="en-GB" sz="3200" dirty="0" smtClean="0">
                <a:latin typeface="+mj-lt"/>
              </a:rPr>
              <a:t>try:</a:t>
            </a:r>
            <a:br>
              <a:rPr lang="en-GB" sz="3200" dirty="0" smtClean="0">
                <a:latin typeface="+mj-lt"/>
              </a:rPr>
            </a:br>
            <a:r>
              <a:rPr lang="en-GB" sz="3200" dirty="0" smtClean="0">
                <a:latin typeface="+mj-lt"/>
              </a:rPr>
              <a:t> 	 print(x)</a:t>
            </a:r>
            <a:br>
              <a:rPr lang="en-GB" sz="3200" dirty="0" smtClean="0">
                <a:latin typeface="+mj-lt"/>
              </a:rPr>
            </a:br>
            <a:r>
              <a:rPr lang="en-GB" sz="3200" dirty="0" smtClean="0">
                <a:latin typeface="+mj-lt"/>
              </a:rPr>
              <a:t>except:</a:t>
            </a:r>
            <a:br>
              <a:rPr lang="en-GB" sz="3200" dirty="0" smtClean="0">
                <a:latin typeface="+mj-lt"/>
              </a:rPr>
            </a:br>
            <a:r>
              <a:rPr lang="en-GB" sz="3200" dirty="0" smtClean="0">
                <a:latin typeface="+mj-lt"/>
              </a:rPr>
              <a:t>  	print("An exception occurred")</a:t>
            </a:r>
            <a:r>
              <a:rPr lang="en-GB" sz="3200" dirty="0" smtClean="0"/>
              <a:t/>
            </a:r>
            <a:br>
              <a:rPr lang="en-GB" sz="3200" dirty="0" smtClean="0"/>
            </a:br>
            <a:r>
              <a:rPr lang="en-GB" sz="3200" dirty="0" smtClean="0"/>
              <a:t/>
            </a:r>
            <a:br>
              <a:rPr lang="en-GB" sz="3200" dirty="0" smtClean="0"/>
            </a:br>
            <a:r>
              <a:rPr lang="en-GB" sz="3200" dirty="0" smtClean="0"/>
              <a:t/>
            </a:r>
            <a:br>
              <a:rPr lang="en-GB" sz="3200" dirty="0" smtClean="0"/>
            </a:br>
            <a:endParaRPr kumimoji="0" lang="en-US" sz="32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5"/>
            <a:ext cx="14377737" cy="6628564"/>
          </a:xfrm>
        </p:spPr>
        <p:txBody>
          <a:bodyPr>
            <a:normAutofit/>
          </a:bodyPr>
          <a:lstStyle/>
          <a:p>
            <a:pPr algn="l"/>
            <a:r>
              <a:rPr lang="en-GB" dirty="0" smtClean="0"/>
              <a:t>#The try block will generate a </a:t>
            </a:r>
            <a:r>
              <a:rPr lang="en-GB" dirty="0" err="1" smtClean="0"/>
              <a:t>NameError</a:t>
            </a:r>
            <a:r>
              <a:rPr lang="en-GB" dirty="0" smtClean="0"/>
              <a:t>, because x is not defined:</a:t>
            </a:r>
            <a:br>
              <a:rPr lang="en-GB" dirty="0" smtClean="0"/>
            </a:br>
            <a:r>
              <a:rPr lang="en-GB" dirty="0" smtClean="0"/>
              <a:t>try:</a:t>
            </a:r>
            <a:br>
              <a:rPr lang="en-GB" dirty="0" smtClean="0"/>
            </a:br>
            <a:r>
              <a:rPr lang="en-GB" dirty="0" smtClean="0"/>
              <a:t>  	print(x)</a:t>
            </a:r>
            <a:br>
              <a:rPr lang="en-GB" dirty="0" smtClean="0"/>
            </a:br>
            <a:r>
              <a:rPr lang="en-GB" dirty="0" smtClean="0"/>
              <a:t>except </a:t>
            </a:r>
            <a:r>
              <a:rPr lang="en-GB" dirty="0" err="1" smtClean="0"/>
              <a:t>NameError</a:t>
            </a:r>
            <a:r>
              <a:rPr lang="en-GB" dirty="0" smtClean="0"/>
              <a:t>:</a:t>
            </a:r>
            <a:br>
              <a:rPr lang="en-GB" dirty="0" smtClean="0"/>
            </a:br>
            <a:r>
              <a:rPr lang="en-GB" dirty="0" smtClean="0"/>
              <a:t>  	print("Variable x is not defined")</a:t>
            </a:r>
            <a:br>
              <a:rPr lang="en-GB" dirty="0" smtClean="0"/>
            </a:br>
            <a:r>
              <a:rPr lang="en-GB" dirty="0" smtClean="0"/>
              <a:t>except:</a:t>
            </a:r>
            <a:br>
              <a:rPr lang="en-GB" dirty="0" smtClean="0"/>
            </a:br>
            <a:r>
              <a:rPr lang="en-GB" dirty="0" smtClean="0"/>
              <a:t>  	print("Something else went wrong")</a:t>
            </a:r>
            <a:br>
              <a:rPr lang="en-GB" dirty="0" smtClean="0"/>
            </a:b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77</a:t>
            </a:fld>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5"/>
            <a:ext cx="16302790" cy="7807659"/>
          </a:xfrm>
        </p:spPr>
        <p:txBody>
          <a:bodyPr>
            <a:normAutofit fontScale="90000"/>
          </a:bodyPr>
          <a:lstStyle/>
          <a:p>
            <a:pPr algn="l"/>
            <a:r>
              <a:rPr lang="en-GB" dirty="0" smtClean="0"/>
              <a:t>Else</a:t>
            </a:r>
            <a:br>
              <a:rPr lang="en-GB" dirty="0" smtClean="0"/>
            </a:br>
            <a:r>
              <a:rPr lang="en-GB" dirty="0" smtClean="0"/>
              <a:t>You can use the else keyword to define a block of code to be executed if no errors were raised:</a:t>
            </a:r>
            <a:br>
              <a:rPr lang="en-GB" dirty="0" smtClean="0"/>
            </a:br>
            <a:r>
              <a:rPr lang="en-GB" dirty="0" smtClean="0"/>
              <a:t> In this example, the try block does not generate any error:</a:t>
            </a:r>
            <a:br>
              <a:rPr lang="en-GB" dirty="0" smtClean="0"/>
            </a:br>
            <a:r>
              <a:rPr lang="en-GB" dirty="0" smtClean="0"/>
              <a:t>try:</a:t>
            </a:r>
            <a:br>
              <a:rPr lang="en-GB" dirty="0" smtClean="0"/>
            </a:br>
            <a:r>
              <a:rPr lang="en-GB" dirty="0" smtClean="0"/>
              <a:t>  	print("Hello")</a:t>
            </a:r>
            <a:br>
              <a:rPr lang="en-GB" dirty="0" smtClean="0"/>
            </a:br>
            <a:r>
              <a:rPr lang="en-GB" dirty="0" smtClean="0"/>
              <a:t>except:</a:t>
            </a:r>
            <a:br>
              <a:rPr lang="en-GB" dirty="0" smtClean="0"/>
            </a:br>
            <a:r>
              <a:rPr lang="en-GB" dirty="0" smtClean="0"/>
              <a:t>  	print("Something went wrong")</a:t>
            </a:r>
            <a:br>
              <a:rPr lang="en-GB" dirty="0" smtClean="0"/>
            </a:br>
            <a:r>
              <a:rPr lang="en-GB" dirty="0" smtClean="0"/>
              <a:t>else:</a:t>
            </a:r>
            <a:br>
              <a:rPr lang="en-GB" dirty="0" smtClean="0"/>
            </a:br>
            <a:r>
              <a:rPr lang="en-GB" dirty="0" smtClean="0"/>
              <a:t> 	 print("Nothing went wrong")</a:t>
            </a:r>
            <a:br>
              <a:rPr lang="en-GB" dirty="0" smtClean="0"/>
            </a:br>
            <a:r>
              <a:rPr lang="en-GB" dirty="0" smtClean="0"/>
              <a:t/>
            </a:r>
            <a:br>
              <a:rPr lang="en-GB" dirty="0" smtClean="0"/>
            </a:b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78</a:t>
            </a:fld>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79</a:t>
            </a:fld>
            <a:endParaRPr lang="en-US"/>
          </a:p>
        </p:txBody>
      </p:sp>
      <p:pic>
        <p:nvPicPr>
          <p:cNvPr id="94210" name="Picture 2"/>
          <p:cNvPicPr>
            <a:picLocks noChangeAspect="1" noChangeArrowheads="1"/>
          </p:cNvPicPr>
          <p:nvPr/>
        </p:nvPicPr>
        <p:blipFill>
          <a:blip r:embed="rId2"/>
          <a:srcRect t="28372" r="24108" b="6168"/>
          <a:stretch>
            <a:fillRect/>
          </a:stretch>
        </p:blipFill>
        <p:spPr bwMode="auto">
          <a:xfrm>
            <a:off x="0" y="2069430"/>
            <a:ext cx="18288000" cy="8217569"/>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6751" y="357609"/>
            <a:ext cx="13585371" cy="1247256"/>
          </a:xfrm>
        </p:spPr>
        <p:txBody>
          <a:bodyPr/>
          <a:lstStyle/>
          <a:p>
            <a:pPr algn="l"/>
            <a:r>
              <a:rPr lang="en-US" b="1" dirty="0" err="1" smtClean="0">
                <a:latin typeface="Times New Roman" pitchFamily="18" charset="0"/>
                <a:cs typeface="Times New Roman" pitchFamily="18" charset="0"/>
              </a:rPr>
              <a:t>Contd</a:t>
            </a:r>
            <a:r>
              <a:rPr lang="en-US" b="1" dirty="0" smtClean="0">
                <a:latin typeface="Times New Roman" pitchFamily="18" charset="0"/>
                <a:cs typeface="Times New Roman" pitchFamily="18" charset="0"/>
              </a:rPr>
              <a:t>…</a:t>
            </a:r>
            <a:endParaRPr lang="en-IN" b="1" dirty="0">
              <a:latin typeface="Times New Roman" pitchFamily="18" charset="0"/>
              <a:cs typeface="Times New Roman" pitchFamily="18" charset="0"/>
            </a:endParaRPr>
          </a:p>
        </p:txBody>
      </p:sp>
      <p:sp>
        <p:nvSpPr>
          <p:cNvPr id="3" name="Subtitle 2"/>
          <p:cNvSpPr>
            <a:spLocks noGrp="1"/>
          </p:cNvSpPr>
          <p:nvPr>
            <p:ph type="subTitle" idx="1"/>
          </p:nvPr>
        </p:nvSpPr>
        <p:spPr>
          <a:xfrm>
            <a:off x="1595534" y="1628191"/>
            <a:ext cx="14135877" cy="9325948"/>
          </a:xfrm>
        </p:spPr>
        <p:txBody>
          <a:bodyPr/>
          <a:lstStyle/>
          <a:p>
            <a:pPr algn="l"/>
            <a:r>
              <a:rPr lang="en-US" b="1" dirty="0" smtClean="0">
                <a:solidFill>
                  <a:schemeClr val="tx1">
                    <a:lumMod val="95000"/>
                    <a:lumOff val="5000"/>
                  </a:schemeClr>
                </a:solidFill>
                <a:latin typeface="Times New Roman" pitchFamily="18" charset="0"/>
                <a:cs typeface="Times New Roman" pitchFamily="18" charset="0"/>
              </a:rPr>
              <a:t>	</a:t>
            </a:r>
          </a:p>
          <a:p>
            <a:pPr marL="482600" indent="-457200" algn="l">
              <a:buFont typeface="Arial" pitchFamily="34" charset="0"/>
              <a:buChar char="•"/>
            </a:pPr>
            <a:r>
              <a:rPr lang="en-US" b="1" dirty="0" smtClean="0">
                <a:solidFill>
                  <a:schemeClr val="tx1">
                    <a:lumMod val="95000"/>
                    <a:lumOff val="5000"/>
                  </a:schemeClr>
                </a:solidFill>
                <a:latin typeface="Times New Roman" pitchFamily="18" charset="0"/>
                <a:cs typeface="Times New Roman" pitchFamily="18" charset="0"/>
              </a:rPr>
              <a:t> f=open(“</a:t>
            </a:r>
            <a:r>
              <a:rPr lang="en-US" b="1" dirty="0" err="1" smtClean="0">
                <a:solidFill>
                  <a:schemeClr val="tx1">
                    <a:lumMod val="95000"/>
                    <a:lumOff val="5000"/>
                  </a:schemeClr>
                </a:solidFill>
                <a:latin typeface="Times New Roman" pitchFamily="18" charset="0"/>
                <a:cs typeface="Times New Roman" pitchFamily="18" charset="0"/>
              </a:rPr>
              <a:t>ss.txt”,”r</a:t>
            </a:r>
            <a:r>
              <a:rPr lang="en-US" b="1" dirty="0" smtClean="0">
                <a:solidFill>
                  <a:schemeClr val="tx1">
                    <a:lumMod val="95000"/>
                    <a:lumOff val="5000"/>
                  </a:schemeClr>
                </a:solidFill>
                <a:latin typeface="Times New Roman" pitchFamily="18" charset="0"/>
                <a:cs typeface="Times New Roman" pitchFamily="18" charset="0"/>
              </a:rPr>
              <a:t>”)</a:t>
            </a:r>
          </a:p>
          <a:p>
            <a:pPr marL="25400" indent="0" algn="l"/>
            <a:r>
              <a:rPr lang="en-US" b="1" dirty="0" smtClean="0">
                <a:solidFill>
                  <a:schemeClr val="tx1">
                    <a:lumMod val="95000"/>
                    <a:lumOff val="5000"/>
                  </a:schemeClr>
                </a:solidFill>
                <a:latin typeface="Times New Roman" pitchFamily="18" charset="0"/>
                <a:cs typeface="Times New Roman" pitchFamily="18" charset="0"/>
              </a:rPr>
              <a:t>     </a:t>
            </a:r>
            <a:r>
              <a:rPr lang="en-US" b="1" dirty="0" err="1" smtClean="0">
                <a:solidFill>
                  <a:schemeClr val="tx1">
                    <a:lumMod val="95000"/>
                    <a:lumOff val="5000"/>
                  </a:schemeClr>
                </a:solidFill>
                <a:latin typeface="Times New Roman" pitchFamily="18" charset="0"/>
                <a:cs typeface="Times New Roman" pitchFamily="18" charset="0"/>
              </a:rPr>
              <a:t>str</a:t>
            </a:r>
            <a:r>
              <a:rPr lang="en-US" b="1" dirty="0" smtClean="0">
                <a:solidFill>
                  <a:schemeClr val="tx1">
                    <a:lumMod val="95000"/>
                    <a:lumOff val="5000"/>
                  </a:schemeClr>
                </a:solidFill>
                <a:latin typeface="Times New Roman" pitchFamily="18" charset="0"/>
                <a:cs typeface="Times New Roman" pitchFamily="18" charset="0"/>
              </a:rPr>
              <a:t>=</a:t>
            </a:r>
            <a:r>
              <a:rPr lang="en-US" b="1" dirty="0" err="1" smtClean="0">
                <a:solidFill>
                  <a:schemeClr val="tx1">
                    <a:lumMod val="95000"/>
                    <a:lumOff val="5000"/>
                  </a:schemeClr>
                </a:solidFill>
                <a:latin typeface="Times New Roman" pitchFamily="18" charset="0"/>
                <a:cs typeface="Times New Roman" pitchFamily="18" charset="0"/>
              </a:rPr>
              <a:t>f.read</a:t>
            </a:r>
            <a:r>
              <a:rPr lang="en-US" b="1" dirty="0" smtClean="0">
                <a:solidFill>
                  <a:schemeClr val="tx1">
                    <a:lumMod val="95000"/>
                    <a:lumOff val="5000"/>
                  </a:schemeClr>
                </a:solidFill>
                <a:latin typeface="Times New Roman" pitchFamily="18" charset="0"/>
                <a:cs typeface="Times New Roman" pitchFamily="18" charset="0"/>
              </a:rPr>
              <a:t>()</a:t>
            </a:r>
          </a:p>
          <a:p>
            <a:pPr marL="25400" indent="0" algn="l"/>
            <a:r>
              <a:rPr lang="en-US" b="1" dirty="0" smtClean="0">
                <a:solidFill>
                  <a:schemeClr val="tx1">
                    <a:lumMod val="95000"/>
                    <a:lumOff val="5000"/>
                  </a:schemeClr>
                </a:solidFill>
                <a:latin typeface="Times New Roman" pitchFamily="18" charset="0"/>
                <a:cs typeface="Times New Roman" pitchFamily="18" charset="0"/>
              </a:rPr>
              <a:t>     Print(</a:t>
            </a:r>
            <a:r>
              <a:rPr lang="en-US" b="1" dirty="0" err="1" smtClean="0">
                <a:solidFill>
                  <a:schemeClr val="tx1">
                    <a:lumMod val="95000"/>
                    <a:lumOff val="5000"/>
                  </a:schemeClr>
                </a:solidFill>
                <a:latin typeface="Times New Roman" pitchFamily="18" charset="0"/>
                <a:cs typeface="Times New Roman" pitchFamily="18" charset="0"/>
              </a:rPr>
              <a:t>str</a:t>
            </a:r>
            <a:r>
              <a:rPr lang="en-US" b="1" dirty="0" smtClean="0">
                <a:solidFill>
                  <a:schemeClr val="tx1">
                    <a:lumMod val="95000"/>
                    <a:lumOff val="5000"/>
                  </a:schemeClr>
                </a:solidFill>
                <a:latin typeface="Times New Roman" pitchFamily="18" charset="0"/>
                <a:cs typeface="Times New Roman" pitchFamily="18" charset="0"/>
              </a:rPr>
              <a:t>)</a:t>
            </a:r>
          </a:p>
          <a:p>
            <a:pPr marL="25400" indent="0" algn="l"/>
            <a:r>
              <a:rPr lang="en-US" b="1" dirty="0" smtClean="0">
                <a:solidFill>
                  <a:schemeClr val="tx1">
                    <a:lumMod val="95000"/>
                    <a:lumOff val="5000"/>
                  </a:schemeClr>
                </a:solidFill>
                <a:latin typeface="Times New Roman" pitchFamily="18" charset="0"/>
                <a:cs typeface="Times New Roman" pitchFamily="18" charset="0"/>
              </a:rPr>
              <a:t>   </a:t>
            </a:r>
          </a:p>
          <a:p>
            <a:pPr marL="482600" indent="-457200" algn="l">
              <a:buFont typeface="Arial" pitchFamily="34" charset="0"/>
              <a:buChar char="•"/>
            </a:pPr>
            <a:r>
              <a:rPr lang="en-US" b="1" dirty="0" smtClean="0">
                <a:solidFill>
                  <a:schemeClr val="tx1">
                    <a:lumMod val="95000"/>
                    <a:lumOff val="5000"/>
                  </a:schemeClr>
                </a:solidFill>
                <a:latin typeface="Times New Roman" pitchFamily="18" charset="0"/>
                <a:cs typeface="Times New Roman" pitchFamily="18" charset="0"/>
              </a:rPr>
              <a:t>(Or)</a:t>
            </a:r>
            <a:endParaRPr lang="en-US" b="1" dirty="0">
              <a:solidFill>
                <a:schemeClr val="tx1">
                  <a:lumMod val="95000"/>
                  <a:lumOff val="5000"/>
                </a:schemeClr>
              </a:solidFill>
              <a:latin typeface="Times New Roman" pitchFamily="18" charset="0"/>
              <a:cs typeface="Times New Roman" pitchFamily="18" charset="0"/>
            </a:endParaRPr>
          </a:p>
          <a:p>
            <a:pPr marL="482600" indent="-457200" algn="l">
              <a:buFont typeface="Arial" pitchFamily="34" charset="0"/>
              <a:buChar char="•"/>
            </a:pPr>
            <a:endParaRPr lang="en-US" b="1" dirty="0" smtClean="0">
              <a:solidFill>
                <a:schemeClr val="tx1">
                  <a:lumMod val="95000"/>
                  <a:lumOff val="5000"/>
                </a:schemeClr>
              </a:solidFill>
              <a:latin typeface="Times New Roman" pitchFamily="18" charset="0"/>
              <a:cs typeface="Times New Roman" pitchFamily="18" charset="0"/>
            </a:endParaRPr>
          </a:p>
          <a:p>
            <a:pPr marL="482600" indent="-457200" algn="l">
              <a:buFont typeface="Arial" pitchFamily="34" charset="0"/>
              <a:buChar char="•"/>
            </a:pPr>
            <a:r>
              <a:rPr lang="en-US" b="1" dirty="0" smtClean="0">
                <a:solidFill>
                  <a:schemeClr val="tx1">
                    <a:lumMod val="95000"/>
                    <a:lumOff val="5000"/>
                  </a:schemeClr>
                </a:solidFill>
                <a:latin typeface="Times New Roman" pitchFamily="18" charset="0"/>
                <a:cs typeface="Times New Roman" pitchFamily="18" charset="0"/>
              </a:rPr>
              <a:t>f=open(“</a:t>
            </a:r>
            <a:r>
              <a:rPr lang="en-US" b="1" dirty="0" err="1" smtClean="0">
                <a:solidFill>
                  <a:schemeClr val="tx1">
                    <a:lumMod val="95000"/>
                    <a:lumOff val="5000"/>
                  </a:schemeClr>
                </a:solidFill>
                <a:latin typeface="Times New Roman" pitchFamily="18" charset="0"/>
                <a:cs typeface="Times New Roman" pitchFamily="18" charset="0"/>
              </a:rPr>
              <a:t>ss.txt”,”r</a:t>
            </a:r>
            <a:r>
              <a:rPr lang="en-US" b="1" dirty="0" smtClean="0">
                <a:solidFill>
                  <a:schemeClr val="tx1">
                    <a:lumMod val="95000"/>
                    <a:lumOff val="5000"/>
                  </a:schemeClr>
                </a:solidFill>
                <a:latin typeface="Times New Roman" pitchFamily="18" charset="0"/>
                <a:cs typeface="Times New Roman" pitchFamily="18" charset="0"/>
              </a:rPr>
              <a:t>”)									                 print(</a:t>
            </a:r>
            <a:r>
              <a:rPr lang="en-US" b="1" dirty="0" err="1" smtClean="0">
                <a:solidFill>
                  <a:schemeClr val="tx1">
                    <a:lumMod val="95000"/>
                    <a:lumOff val="5000"/>
                  </a:schemeClr>
                </a:solidFill>
                <a:latin typeface="Times New Roman" pitchFamily="18" charset="0"/>
                <a:cs typeface="Times New Roman" pitchFamily="18" charset="0"/>
              </a:rPr>
              <a:t>f.read</a:t>
            </a:r>
            <a:r>
              <a:rPr lang="en-US" b="1" dirty="0" smtClean="0">
                <a:solidFill>
                  <a:schemeClr val="tx1">
                    <a:lumMod val="95000"/>
                    <a:lumOff val="5000"/>
                  </a:schemeClr>
                </a:solidFill>
                <a:latin typeface="Times New Roman" pitchFamily="18" charset="0"/>
                <a:cs typeface="Times New Roman" pitchFamily="18" charset="0"/>
              </a:rPr>
              <a:t>())               </a:t>
            </a:r>
          </a:p>
          <a:p>
            <a:pPr algn="l"/>
            <a:r>
              <a:rPr lang="en-US" b="1" dirty="0" smtClean="0">
                <a:solidFill>
                  <a:schemeClr val="tx1">
                    <a:lumMod val="95000"/>
                    <a:lumOff val="5000"/>
                  </a:schemeClr>
                </a:solidFill>
                <a:latin typeface="Times New Roman" pitchFamily="18" charset="0"/>
                <a:cs typeface="Times New Roman" pitchFamily="18" charset="0"/>
              </a:rPr>
              <a:t>        	</a:t>
            </a:r>
          </a:p>
          <a:p>
            <a:pPr marL="482600" indent="-457200" algn="l">
              <a:buFont typeface="Wingdings" pitchFamily="2" charset="2"/>
              <a:buChar char="§"/>
            </a:pPr>
            <a:r>
              <a:rPr lang="en-US" b="1" dirty="0" smtClean="0">
                <a:solidFill>
                  <a:schemeClr val="tx1">
                    <a:lumMod val="95000"/>
                    <a:lumOff val="5000"/>
                  </a:schemeClr>
                </a:solidFill>
                <a:latin typeface="Times New Roman" pitchFamily="18" charset="0"/>
                <a:cs typeface="Times New Roman" pitchFamily="18" charset="0"/>
              </a:rPr>
              <a:t>f=open</a:t>
            </a:r>
            <a:r>
              <a:rPr lang="en-US" b="1" dirty="0">
                <a:solidFill>
                  <a:schemeClr val="tx1">
                    <a:lumMod val="95000"/>
                    <a:lumOff val="5000"/>
                  </a:schemeClr>
                </a:solidFill>
                <a:latin typeface="Times New Roman" pitchFamily="18" charset="0"/>
                <a:cs typeface="Times New Roman" pitchFamily="18" charset="0"/>
              </a:rPr>
              <a:t>(“</a:t>
            </a:r>
            <a:r>
              <a:rPr lang="en-US" b="1" dirty="0" err="1">
                <a:solidFill>
                  <a:schemeClr val="tx1">
                    <a:lumMod val="95000"/>
                    <a:lumOff val="5000"/>
                  </a:schemeClr>
                </a:solidFill>
                <a:latin typeface="Times New Roman" pitchFamily="18" charset="0"/>
                <a:cs typeface="Times New Roman" pitchFamily="18" charset="0"/>
              </a:rPr>
              <a:t>ss.txt”,”r</a:t>
            </a:r>
            <a:r>
              <a:rPr lang="en-US" b="1" dirty="0">
                <a:solidFill>
                  <a:schemeClr val="tx1">
                    <a:lumMod val="95000"/>
                    <a:lumOff val="5000"/>
                  </a:schemeClr>
                </a:solidFill>
                <a:latin typeface="Times New Roman" pitchFamily="18" charset="0"/>
                <a:cs typeface="Times New Roman" pitchFamily="18" charset="0"/>
              </a:rPr>
              <a:t>”)									                 </a:t>
            </a:r>
            <a:r>
              <a:rPr lang="en-US" b="1" dirty="0" smtClean="0">
                <a:solidFill>
                  <a:schemeClr val="tx1">
                    <a:lumMod val="95000"/>
                    <a:lumOff val="5000"/>
                  </a:schemeClr>
                </a:solidFill>
                <a:latin typeface="Times New Roman" pitchFamily="18" charset="0"/>
                <a:cs typeface="Times New Roman" pitchFamily="18" charset="0"/>
              </a:rPr>
              <a:t>print(</a:t>
            </a:r>
            <a:r>
              <a:rPr lang="en-US" b="1" dirty="0" err="1" smtClean="0">
                <a:solidFill>
                  <a:schemeClr val="tx1">
                    <a:lumMod val="95000"/>
                    <a:lumOff val="5000"/>
                  </a:schemeClr>
                </a:solidFill>
                <a:latin typeface="Times New Roman" pitchFamily="18" charset="0"/>
                <a:cs typeface="Times New Roman" pitchFamily="18" charset="0"/>
              </a:rPr>
              <a:t>f.read</a:t>
            </a:r>
            <a:r>
              <a:rPr lang="en-US" b="1" dirty="0" smtClean="0">
                <a:solidFill>
                  <a:schemeClr val="tx1">
                    <a:lumMod val="95000"/>
                    <a:lumOff val="5000"/>
                  </a:schemeClr>
                </a:solidFill>
                <a:latin typeface="Times New Roman" pitchFamily="18" charset="0"/>
                <a:cs typeface="Times New Roman" pitchFamily="18" charset="0"/>
              </a:rPr>
              <a:t>())			</a:t>
            </a:r>
            <a:endParaRPr lang="en-US" b="1" dirty="0">
              <a:solidFill>
                <a:schemeClr val="tx1">
                  <a:lumMod val="95000"/>
                  <a:lumOff val="5000"/>
                </a:schemeClr>
              </a:solidFill>
              <a:latin typeface="Times New Roman" pitchFamily="18" charset="0"/>
              <a:cs typeface="Times New Roman" pitchFamily="18" charset="0"/>
            </a:endParaRPr>
          </a:p>
          <a:p>
            <a:pPr algn="l"/>
            <a:r>
              <a:rPr lang="en-US" b="1" dirty="0">
                <a:solidFill>
                  <a:schemeClr val="tx1">
                    <a:lumMod val="95000"/>
                    <a:lumOff val="5000"/>
                  </a:schemeClr>
                </a:solidFill>
                <a:latin typeface="Times New Roman" pitchFamily="18" charset="0"/>
                <a:cs typeface="Times New Roman" pitchFamily="18" charset="0"/>
              </a:rPr>
              <a:t>     </a:t>
            </a:r>
            <a:r>
              <a:rPr lang="en-US" b="1" dirty="0" err="1" smtClean="0">
                <a:solidFill>
                  <a:schemeClr val="tx1">
                    <a:lumMod val="95000"/>
                    <a:lumOff val="5000"/>
                  </a:schemeClr>
                </a:solidFill>
                <a:latin typeface="Times New Roman" pitchFamily="18" charset="0"/>
                <a:cs typeface="Times New Roman" pitchFamily="18" charset="0"/>
              </a:rPr>
              <a:t>f.read</a:t>
            </a:r>
            <a:r>
              <a:rPr lang="en-US" b="1" dirty="0" smtClean="0">
                <a:solidFill>
                  <a:schemeClr val="tx1">
                    <a:lumMod val="95000"/>
                    <a:lumOff val="5000"/>
                  </a:schemeClr>
                </a:solidFill>
                <a:latin typeface="Times New Roman" pitchFamily="18" charset="0"/>
                <a:cs typeface="Times New Roman" pitchFamily="18" charset="0"/>
              </a:rPr>
              <a:t>(3</a:t>
            </a:r>
            <a:r>
              <a:rPr lang="en-US" b="1" dirty="0">
                <a:solidFill>
                  <a:schemeClr val="tx1">
                    <a:lumMod val="95000"/>
                    <a:lumOff val="5000"/>
                  </a:schemeClr>
                </a:solidFill>
                <a:latin typeface="Times New Roman" pitchFamily="18" charset="0"/>
                <a:cs typeface="Times New Roman" pitchFamily="18" charset="0"/>
              </a:rPr>
              <a:t>) </a:t>
            </a:r>
            <a:r>
              <a:rPr lang="en-US" b="1" dirty="0" smtClean="0">
                <a:solidFill>
                  <a:schemeClr val="tx1">
                    <a:lumMod val="95000"/>
                    <a:lumOff val="5000"/>
                  </a:schemeClr>
                </a:solidFill>
                <a:latin typeface="Times New Roman" pitchFamily="18" charset="0"/>
                <a:cs typeface="Times New Roman" pitchFamily="18" charset="0"/>
              </a:rPr>
              <a:t>									</a:t>
            </a:r>
            <a:endParaRPr lang="en-IN" b="1" dirty="0">
              <a:solidFill>
                <a:schemeClr val="tx1">
                  <a:lumMod val="95000"/>
                  <a:lumOff val="5000"/>
                </a:schemeClr>
              </a:solidFill>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8</a:t>
            </a:fld>
            <a:endParaRPr lang="en-US"/>
          </a:p>
        </p:txBody>
      </p:sp>
      <p:sp>
        <p:nvSpPr>
          <p:cNvPr id="5" name="Rectangle 4"/>
          <p:cNvSpPr/>
          <p:nvPr/>
        </p:nvSpPr>
        <p:spPr>
          <a:xfrm>
            <a:off x="12503018" y="2519265"/>
            <a:ext cx="1548881" cy="104503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r>
              <a:rPr lang="en-US" dirty="0" smtClean="0"/>
              <a:t>A B C D </a:t>
            </a:r>
          </a:p>
          <a:p>
            <a:r>
              <a:rPr lang="en-US" dirty="0" smtClean="0"/>
              <a:t>E F G H</a:t>
            </a:r>
            <a:endParaRPr lang="en-IN" dirty="0"/>
          </a:p>
        </p:txBody>
      </p:sp>
      <p:sp>
        <p:nvSpPr>
          <p:cNvPr id="6" name="Rounded Rectangle 5"/>
          <p:cNvSpPr/>
          <p:nvPr/>
        </p:nvSpPr>
        <p:spPr>
          <a:xfrm>
            <a:off x="12353731" y="1847461"/>
            <a:ext cx="1698168" cy="46653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latin typeface="Times New Roman" pitchFamily="18" charset="0"/>
                <a:cs typeface="Times New Roman" pitchFamily="18" charset="0"/>
              </a:rPr>
              <a:t>ss.tx</a:t>
            </a:r>
            <a:r>
              <a:rPr lang="en-US" sz="3200" b="1" dirty="0" smtClean="0"/>
              <a:t>t</a:t>
            </a:r>
            <a:endParaRPr lang="en-IN" sz="3200" b="1" dirty="0"/>
          </a:p>
        </p:txBody>
      </p:sp>
      <p:sp>
        <p:nvSpPr>
          <p:cNvPr id="7" name="Cloud 6"/>
          <p:cNvSpPr/>
          <p:nvPr/>
        </p:nvSpPr>
        <p:spPr>
          <a:xfrm>
            <a:off x="7299645" y="5281126"/>
            <a:ext cx="2668555" cy="1903445"/>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 B C D</a:t>
            </a:r>
          </a:p>
          <a:p>
            <a:pPr algn="ctr"/>
            <a:r>
              <a:rPr lang="en-US" dirty="0" smtClean="0"/>
              <a:t>E F G H</a:t>
            </a:r>
            <a:endParaRPr lang="en-IN" dirty="0"/>
          </a:p>
        </p:txBody>
      </p:sp>
      <p:sp>
        <p:nvSpPr>
          <p:cNvPr id="8" name="Cloud 7"/>
          <p:cNvSpPr/>
          <p:nvPr/>
        </p:nvSpPr>
        <p:spPr>
          <a:xfrm>
            <a:off x="7131695" y="2242457"/>
            <a:ext cx="2668555" cy="1903445"/>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 B C D</a:t>
            </a:r>
          </a:p>
          <a:p>
            <a:pPr algn="ctr"/>
            <a:r>
              <a:rPr lang="en-US" dirty="0" smtClean="0"/>
              <a:t>E F G H</a:t>
            </a:r>
            <a:endParaRPr lang="en-IN" dirty="0"/>
          </a:p>
        </p:txBody>
      </p:sp>
      <p:sp>
        <p:nvSpPr>
          <p:cNvPr id="9" name="Cloud 8"/>
          <p:cNvSpPr/>
          <p:nvPr/>
        </p:nvSpPr>
        <p:spPr>
          <a:xfrm>
            <a:off x="7452045" y="7654212"/>
            <a:ext cx="2668555" cy="1903445"/>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IN" sz="2400" dirty="0"/>
          </a:p>
        </p:txBody>
      </p:sp>
    </p:spTree>
    <p:extLst>
      <p:ext uri="{BB962C8B-B14F-4D97-AF65-F5344CB8AC3E}">
        <p14:creationId xmlns="" xmlns:p14="http://schemas.microsoft.com/office/powerpoint/2010/main" val="15046917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16278726" cy="7735470"/>
          </a:xfrm>
        </p:spPr>
        <p:txBody>
          <a:bodyPr>
            <a:normAutofit/>
          </a:bodyPr>
          <a:lstStyle/>
          <a:p>
            <a:r>
              <a:rPr lang="en-GB" dirty="0" smtClean="0"/>
              <a:t>In Python, </a:t>
            </a:r>
            <a:r>
              <a:rPr lang="en-GB" b="1" dirty="0" smtClean="0"/>
              <a:t>with statement</a:t>
            </a:r>
            <a:r>
              <a:rPr lang="en-GB" dirty="0" smtClean="0"/>
              <a:t> is used in exception handling to make the code cleaner and much more readable. It simplifies the management of common resources like file streams. Observe the following code example on how the use of with statement makes code cleaner. </a:t>
            </a:r>
            <a:br>
              <a:rPr lang="en-GB" dirty="0" smtClean="0"/>
            </a:br>
            <a:r>
              <a:rPr lang="en-GB" dirty="0" smtClean="0"/>
              <a:t/>
            </a:r>
            <a:br>
              <a:rPr lang="en-GB" dirty="0" smtClean="0"/>
            </a:br>
            <a:r>
              <a:rPr lang="en-GB" dirty="0" smtClean="0"/>
              <a:t> Within the block of code opened by “with”, our file is open, and can be read from freely. However, once Python exits from the “with” block, the file is automatically closed.</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80</a:t>
            </a:fld>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4"/>
            <a:ext cx="14907127" cy="6219491"/>
          </a:xfrm>
        </p:spPr>
        <p:txBody>
          <a:bodyPr>
            <a:normAutofit/>
          </a:bodyPr>
          <a:lstStyle/>
          <a:p>
            <a:r>
              <a:rPr lang="en-IN" dirty="0" smtClean="0"/>
              <a:t>With statement as:</a:t>
            </a:r>
            <a:br>
              <a:rPr lang="en-IN" dirty="0" smtClean="0"/>
            </a:br>
            <a:r>
              <a:rPr lang="en-IN" dirty="0" smtClean="0"/>
              <a:t>with open(&lt;filename&gt;,&lt;mode&gt;) as &lt;file handle&gt;:</a:t>
            </a:r>
            <a:br>
              <a:rPr lang="en-IN" dirty="0" smtClean="0"/>
            </a:br>
            <a:r>
              <a:rPr lang="en-IN" dirty="0" smtClean="0"/>
              <a:t>#use </a:t>
            </a:r>
            <a:r>
              <a:rPr lang="en-IN" dirty="0" err="1" smtClean="0"/>
              <a:t>pickle.load</a:t>
            </a:r>
            <a:r>
              <a:rPr lang="en-IN" dirty="0" smtClean="0"/>
              <a:t> here in this with block</a:t>
            </a:r>
            <a:br>
              <a:rPr lang="en-IN" dirty="0" smtClean="0"/>
            </a:br>
            <a:r>
              <a:rPr lang="en-IN" dirty="0" smtClean="0"/>
              <a:t>#perform other file manipulation task in this with block</a:t>
            </a:r>
            <a:br>
              <a:rPr lang="en-IN" dirty="0" smtClean="0"/>
            </a:b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81</a:t>
            </a:fld>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82</a:t>
            </a:fld>
            <a:endParaRPr lang="en-US"/>
          </a:p>
        </p:txBody>
      </p:sp>
      <p:pic>
        <p:nvPicPr>
          <p:cNvPr id="95234" name="Picture 2"/>
          <p:cNvPicPr>
            <a:picLocks noChangeAspect="1" noChangeArrowheads="1"/>
          </p:cNvPicPr>
          <p:nvPr/>
        </p:nvPicPr>
        <p:blipFill>
          <a:blip r:embed="rId2"/>
          <a:srcRect r="990" b="54852"/>
          <a:stretch>
            <a:fillRect/>
          </a:stretch>
        </p:blipFill>
        <p:spPr bwMode="auto">
          <a:xfrm>
            <a:off x="0" y="2213810"/>
            <a:ext cx="18287999" cy="8073190"/>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83</a:t>
            </a:fld>
            <a:endParaRPr lang="en-US"/>
          </a:p>
        </p:txBody>
      </p:sp>
      <p:pic>
        <p:nvPicPr>
          <p:cNvPr id="96258" name="Picture 2"/>
          <p:cNvPicPr>
            <a:picLocks noChangeAspect="1" noChangeArrowheads="1"/>
          </p:cNvPicPr>
          <p:nvPr/>
        </p:nvPicPr>
        <p:blipFill>
          <a:blip r:embed="rId2"/>
          <a:srcRect l="4319" r="12087" b="50905"/>
          <a:stretch>
            <a:fillRect/>
          </a:stretch>
        </p:blipFill>
        <p:spPr bwMode="auto">
          <a:xfrm>
            <a:off x="0" y="1804738"/>
            <a:ext cx="18288000" cy="8482262"/>
          </a:xfrm>
          <a:prstGeom prst="rect">
            <a:avLst/>
          </a:prstGeom>
          <a:noFill/>
          <a:ln w="9525">
            <a:noFill/>
            <a:miter lim="800000"/>
            <a:headEnd/>
            <a:tailEnd/>
          </a:ln>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84</a:t>
            </a:fld>
            <a:endParaRPr lang="en-US"/>
          </a:p>
        </p:txBody>
      </p:sp>
      <p:pic>
        <p:nvPicPr>
          <p:cNvPr id="97282" name="Picture 2"/>
          <p:cNvPicPr>
            <a:picLocks noChangeAspect="1" noChangeArrowheads="1"/>
          </p:cNvPicPr>
          <p:nvPr/>
        </p:nvPicPr>
        <p:blipFill>
          <a:blip r:embed="rId2"/>
          <a:srcRect r="15356" b="55181"/>
          <a:stretch>
            <a:fillRect/>
          </a:stretch>
        </p:blipFill>
        <p:spPr bwMode="auto">
          <a:xfrm>
            <a:off x="0" y="2207795"/>
            <a:ext cx="18288000" cy="8079205"/>
          </a:xfrm>
          <a:prstGeom prst="rect">
            <a:avLst/>
          </a:prstGeom>
          <a:noFill/>
          <a:ln w="9525">
            <a:noFill/>
            <a:miter lim="800000"/>
            <a:headEnd/>
            <a:tailEnd/>
          </a:ln>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85</a:t>
            </a:fld>
            <a:endParaRPr lang="en-US"/>
          </a:p>
        </p:txBody>
      </p:sp>
      <p:pic>
        <p:nvPicPr>
          <p:cNvPr id="99330" name="Picture 2"/>
          <p:cNvPicPr>
            <a:picLocks noChangeAspect="1" noChangeArrowheads="1"/>
          </p:cNvPicPr>
          <p:nvPr/>
        </p:nvPicPr>
        <p:blipFill>
          <a:blip r:embed="rId2"/>
          <a:srcRect r="9313" b="64695"/>
          <a:stretch>
            <a:fillRect/>
          </a:stretch>
        </p:blipFill>
        <p:spPr bwMode="auto">
          <a:xfrm>
            <a:off x="0" y="2069433"/>
            <a:ext cx="18288000" cy="7844588"/>
          </a:xfrm>
          <a:prstGeom prst="rect">
            <a:avLst/>
          </a:prstGeom>
          <a:noFill/>
          <a:ln w="9525">
            <a:noFill/>
            <a:miter lim="800000"/>
            <a:headEnd/>
            <a:tailEnd/>
          </a:ln>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86</a:t>
            </a:fld>
            <a:endParaRPr lang="en-US"/>
          </a:p>
        </p:txBody>
      </p:sp>
      <p:pic>
        <p:nvPicPr>
          <p:cNvPr id="98306" name="Picture 2"/>
          <p:cNvPicPr>
            <a:picLocks noChangeAspect="1" noChangeArrowheads="1"/>
          </p:cNvPicPr>
          <p:nvPr/>
        </p:nvPicPr>
        <p:blipFill>
          <a:blip r:embed="rId2"/>
          <a:srcRect/>
          <a:stretch>
            <a:fillRect/>
          </a:stretch>
        </p:blipFill>
        <p:spPr bwMode="auto">
          <a:xfrm>
            <a:off x="0" y="2045368"/>
            <a:ext cx="18288000" cy="8241632"/>
          </a:xfrm>
          <a:prstGeom prst="rect">
            <a:avLst/>
          </a:prstGeom>
          <a:noFill/>
          <a:ln w="9525">
            <a:noFill/>
            <a:miter lim="800000"/>
            <a:headEnd/>
            <a:tailEnd/>
          </a:ln>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87</a:t>
            </a:fld>
            <a:endParaRPr lang="en-US"/>
          </a:p>
        </p:txBody>
      </p:sp>
      <p:pic>
        <p:nvPicPr>
          <p:cNvPr id="100355" name="Picture 3"/>
          <p:cNvPicPr>
            <a:picLocks noChangeAspect="1" noChangeArrowheads="1"/>
          </p:cNvPicPr>
          <p:nvPr/>
        </p:nvPicPr>
        <p:blipFill>
          <a:blip r:embed="rId2"/>
          <a:srcRect/>
          <a:stretch>
            <a:fillRect/>
          </a:stretch>
        </p:blipFill>
        <p:spPr bwMode="auto">
          <a:xfrm>
            <a:off x="-4466" y="1485900"/>
            <a:ext cx="18292465" cy="8801100"/>
          </a:xfrm>
          <a:prstGeom prst="rect">
            <a:avLst/>
          </a:prstGeom>
          <a:noFill/>
          <a:ln w="9525">
            <a:noFill/>
            <a:miter lim="800000"/>
            <a:headEnd/>
            <a:tailEnd/>
          </a:ln>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88</a:t>
            </a:fld>
            <a:endParaRPr lang="en-US"/>
          </a:p>
        </p:txBody>
      </p:sp>
      <p:pic>
        <p:nvPicPr>
          <p:cNvPr id="101378" name="Picture 2"/>
          <p:cNvPicPr>
            <a:picLocks noChangeAspect="1" noChangeArrowheads="1"/>
          </p:cNvPicPr>
          <p:nvPr/>
        </p:nvPicPr>
        <p:blipFill>
          <a:blip r:embed="rId2"/>
          <a:srcRect/>
          <a:stretch>
            <a:fillRect/>
          </a:stretch>
        </p:blipFill>
        <p:spPr bwMode="auto">
          <a:xfrm>
            <a:off x="0" y="1973178"/>
            <a:ext cx="18292465" cy="8313821"/>
          </a:xfrm>
          <a:prstGeom prst="rect">
            <a:avLst/>
          </a:prstGeom>
          <a:noFill/>
          <a:ln w="9525">
            <a:noFill/>
            <a:miter lim="800000"/>
            <a:headEnd/>
            <a:tailEnd/>
          </a:ln>
          <a:effec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89</a:t>
            </a:fld>
            <a:endParaRPr lang="en-US"/>
          </a:p>
        </p:txBody>
      </p:sp>
      <p:pic>
        <p:nvPicPr>
          <p:cNvPr id="102402" name="Picture 2"/>
          <p:cNvPicPr>
            <a:picLocks noChangeAspect="1" noChangeArrowheads="1"/>
          </p:cNvPicPr>
          <p:nvPr/>
        </p:nvPicPr>
        <p:blipFill>
          <a:blip r:embed="rId2"/>
          <a:srcRect l="5614" r="9682" b="10444"/>
          <a:stretch>
            <a:fillRect/>
          </a:stretch>
        </p:blipFill>
        <p:spPr bwMode="auto">
          <a:xfrm>
            <a:off x="0" y="1955132"/>
            <a:ext cx="18288000" cy="8331868"/>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1376" y="242596"/>
            <a:ext cx="7772400" cy="1470025"/>
          </a:xfrm>
        </p:spPr>
        <p:txBody>
          <a:bodyPr/>
          <a:lstStyle/>
          <a:p>
            <a:pPr algn="l"/>
            <a:r>
              <a:rPr lang="en-US" b="1" dirty="0" err="1" smtClean="0">
                <a:latin typeface="Times New Roman" pitchFamily="18" charset="0"/>
                <a:cs typeface="Times New Roman" pitchFamily="18" charset="0"/>
              </a:rPr>
              <a:t>Contd</a:t>
            </a:r>
            <a:r>
              <a:rPr lang="en-US" b="1" dirty="0" smtClean="0">
                <a:latin typeface="Times New Roman" pitchFamily="18" charset="0"/>
                <a:cs typeface="Times New Roman" pitchFamily="18" charset="0"/>
              </a:rPr>
              <a:t>…</a:t>
            </a:r>
            <a:endParaRPr lang="en-IN" b="1" dirty="0">
              <a:latin typeface="Times New Roman" pitchFamily="18" charset="0"/>
              <a:cs typeface="Times New Roman" pitchFamily="18" charset="0"/>
            </a:endParaRPr>
          </a:p>
        </p:txBody>
      </p:sp>
      <p:sp>
        <p:nvSpPr>
          <p:cNvPr id="3" name="Subtitle 2"/>
          <p:cNvSpPr>
            <a:spLocks noGrp="1"/>
          </p:cNvSpPr>
          <p:nvPr>
            <p:ph type="subTitle" idx="1"/>
          </p:nvPr>
        </p:nvSpPr>
        <p:spPr>
          <a:xfrm>
            <a:off x="1432249" y="2020078"/>
            <a:ext cx="12213771" cy="7161244"/>
          </a:xfrm>
        </p:spPr>
        <p:txBody>
          <a:bodyPr>
            <a:normAutofit fontScale="85000" lnSpcReduction="20000"/>
          </a:bodyPr>
          <a:lstStyle/>
          <a:p>
            <a:pPr marL="25400" indent="0" algn="l"/>
            <a:r>
              <a:rPr lang="en-US" b="1" dirty="0">
                <a:solidFill>
                  <a:schemeClr val="tx1">
                    <a:lumMod val="95000"/>
                    <a:lumOff val="5000"/>
                  </a:schemeClr>
                </a:solidFill>
                <a:latin typeface="Times New Roman" pitchFamily="18" charset="0"/>
                <a:cs typeface="Times New Roman" pitchFamily="18" charset="0"/>
              </a:rPr>
              <a:t>f=open(“</a:t>
            </a:r>
            <a:r>
              <a:rPr lang="en-US" b="1" dirty="0" err="1">
                <a:solidFill>
                  <a:schemeClr val="tx1">
                    <a:lumMod val="95000"/>
                    <a:lumOff val="5000"/>
                  </a:schemeClr>
                </a:solidFill>
                <a:latin typeface="Times New Roman" pitchFamily="18" charset="0"/>
                <a:cs typeface="Times New Roman" pitchFamily="18" charset="0"/>
              </a:rPr>
              <a:t>ss.txt”,”r</a:t>
            </a:r>
            <a:r>
              <a:rPr lang="en-US" b="1" dirty="0" smtClean="0">
                <a:solidFill>
                  <a:schemeClr val="tx1">
                    <a:lumMod val="95000"/>
                    <a:lumOff val="5000"/>
                  </a:schemeClr>
                </a:solidFill>
                <a:latin typeface="Times New Roman" pitchFamily="18" charset="0"/>
                <a:cs typeface="Times New Roman" pitchFamily="18" charset="0"/>
              </a:rPr>
              <a:t>”)</a:t>
            </a:r>
          </a:p>
          <a:p>
            <a:pPr marL="25400" indent="0" algn="l"/>
            <a:r>
              <a:rPr lang="en-US" b="1" dirty="0" err="1" smtClean="0">
                <a:solidFill>
                  <a:schemeClr val="tx1">
                    <a:lumMod val="95000"/>
                    <a:lumOff val="5000"/>
                  </a:schemeClr>
                </a:solidFill>
                <a:latin typeface="Times New Roman" pitchFamily="18" charset="0"/>
                <a:cs typeface="Times New Roman" pitchFamily="18" charset="0"/>
              </a:rPr>
              <a:t>f.read</a:t>
            </a:r>
            <a:r>
              <a:rPr lang="en-US" b="1" dirty="0" smtClean="0">
                <a:solidFill>
                  <a:schemeClr val="tx1">
                    <a:lumMod val="95000"/>
                    <a:lumOff val="5000"/>
                  </a:schemeClr>
                </a:solidFill>
                <a:latin typeface="Times New Roman" pitchFamily="18" charset="0"/>
                <a:cs typeface="Times New Roman" pitchFamily="18" charset="0"/>
              </a:rPr>
              <a:t>(3</a:t>
            </a:r>
            <a:r>
              <a:rPr lang="en-US" b="1" dirty="0">
                <a:solidFill>
                  <a:schemeClr val="tx1">
                    <a:lumMod val="95000"/>
                    <a:lumOff val="5000"/>
                  </a:schemeClr>
                </a:solidFill>
                <a:latin typeface="Times New Roman" pitchFamily="18" charset="0"/>
                <a:cs typeface="Times New Roman" pitchFamily="18" charset="0"/>
              </a:rPr>
              <a:t>) 									                 </a:t>
            </a:r>
            <a:r>
              <a:rPr lang="en-US" b="1" dirty="0" smtClean="0">
                <a:solidFill>
                  <a:schemeClr val="tx1">
                    <a:lumMod val="95000"/>
                    <a:lumOff val="5000"/>
                  </a:schemeClr>
                </a:solidFill>
                <a:latin typeface="Times New Roman" pitchFamily="18" charset="0"/>
                <a:cs typeface="Times New Roman" pitchFamily="18" charset="0"/>
              </a:rPr>
              <a:t>print(</a:t>
            </a:r>
            <a:r>
              <a:rPr lang="en-US" b="1" dirty="0" err="1" smtClean="0">
                <a:solidFill>
                  <a:schemeClr val="tx1">
                    <a:lumMod val="95000"/>
                    <a:lumOff val="5000"/>
                  </a:schemeClr>
                </a:solidFill>
                <a:latin typeface="Times New Roman" pitchFamily="18" charset="0"/>
                <a:cs typeface="Times New Roman" pitchFamily="18" charset="0"/>
              </a:rPr>
              <a:t>f.read</a:t>
            </a:r>
            <a:r>
              <a:rPr lang="en-US" b="1" dirty="0" smtClean="0">
                <a:solidFill>
                  <a:schemeClr val="tx1">
                    <a:lumMod val="95000"/>
                    <a:lumOff val="5000"/>
                  </a:schemeClr>
                </a:solidFill>
                <a:latin typeface="Times New Roman" pitchFamily="18" charset="0"/>
                <a:cs typeface="Times New Roman" pitchFamily="18" charset="0"/>
              </a:rPr>
              <a:t>(3))</a:t>
            </a:r>
            <a:r>
              <a:rPr lang="en-US" b="1" dirty="0">
                <a:solidFill>
                  <a:schemeClr val="tx1">
                    <a:lumMod val="95000"/>
                    <a:lumOff val="5000"/>
                  </a:schemeClr>
                </a:solidFill>
                <a:latin typeface="Times New Roman" pitchFamily="18" charset="0"/>
                <a:cs typeface="Times New Roman" pitchFamily="18" charset="0"/>
              </a:rPr>
              <a:t>			</a:t>
            </a:r>
            <a:endParaRPr lang="en-US" b="1" dirty="0" smtClean="0">
              <a:solidFill>
                <a:schemeClr val="tx1">
                  <a:lumMod val="95000"/>
                  <a:lumOff val="5000"/>
                </a:schemeClr>
              </a:solidFill>
              <a:latin typeface="Times New Roman" pitchFamily="18" charset="0"/>
              <a:cs typeface="Times New Roman" pitchFamily="18" charset="0"/>
            </a:endParaRPr>
          </a:p>
          <a:p>
            <a:pPr marL="482600" indent="-457200" algn="l">
              <a:buFont typeface="Wingdings" pitchFamily="2" charset="2"/>
              <a:buChar char="§"/>
            </a:pPr>
            <a:endParaRPr lang="en-US" b="1" dirty="0" smtClean="0">
              <a:solidFill>
                <a:schemeClr val="tx1">
                  <a:lumMod val="95000"/>
                  <a:lumOff val="5000"/>
                </a:schemeClr>
              </a:solidFill>
              <a:latin typeface="Times New Roman" pitchFamily="18" charset="0"/>
              <a:cs typeface="Times New Roman" pitchFamily="18" charset="0"/>
            </a:endParaRPr>
          </a:p>
          <a:p>
            <a:pPr marL="25400" indent="0" algn="l"/>
            <a:r>
              <a:rPr lang="en-US" b="1" dirty="0" smtClean="0">
                <a:solidFill>
                  <a:schemeClr val="tx1">
                    <a:lumMod val="95000"/>
                    <a:lumOff val="5000"/>
                  </a:schemeClr>
                </a:solidFill>
                <a:latin typeface="Times New Roman" pitchFamily="18" charset="0"/>
                <a:cs typeface="Times New Roman" pitchFamily="18" charset="0"/>
              </a:rPr>
              <a:t>f=open(“</a:t>
            </a:r>
            <a:r>
              <a:rPr lang="en-US" b="1" dirty="0" err="1" smtClean="0">
                <a:solidFill>
                  <a:schemeClr val="tx1">
                    <a:lumMod val="95000"/>
                    <a:lumOff val="5000"/>
                  </a:schemeClr>
                </a:solidFill>
                <a:latin typeface="Times New Roman" pitchFamily="18" charset="0"/>
                <a:cs typeface="Times New Roman" pitchFamily="18" charset="0"/>
              </a:rPr>
              <a:t>ss.txt”,”r</a:t>
            </a:r>
            <a:r>
              <a:rPr lang="en-US" b="1" dirty="0" smtClean="0">
                <a:solidFill>
                  <a:schemeClr val="tx1">
                    <a:lumMod val="95000"/>
                    <a:lumOff val="5000"/>
                  </a:schemeClr>
                </a:solidFill>
                <a:latin typeface="Times New Roman" pitchFamily="18" charset="0"/>
                <a:cs typeface="Times New Roman" pitchFamily="18" charset="0"/>
              </a:rPr>
              <a:t>”)</a:t>
            </a:r>
          </a:p>
          <a:p>
            <a:pPr marL="25400" indent="0" algn="l"/>
            <a:r>
              <a:rPr lang="en-US" b="1" dirty="0">
                <a:solidFill>
                  <a:schemeClr val="tx1">
                    <a:lumMod val="95000"/>
                    <a:lumOff val="5000"/>
                  </a:schemeClr>
                </a:solidFill>
                <a:latin typeface="Times New Roman" pitchFamily="18" charset="0"/>
                <a:cs typeface="Times New Roman" pitchFamily="18" charset="0"/>
              </a:rPr>
              <a:t>s</a:t>
            </a:r>
            <a:r>
              <a:rPr lang="en-US" b="1" dirty="0" smtClean="0">
                <a:solidFill>
                  <a:schemeClr val="tx1">
                    <a:lumMod val="95000"/>
                    <a:lumOff val="5000"/>
                  </a:schemeClr>
                </a:solidFill>
                <a:latin typeface="Times New Roman" pitchFamily="18" charset="0"/>
                <a:cs typeface="Times New Roman" pitchFamily="18" charset="0"/>
              </a:rPr>
              <a:t>=</a:t>
            </a:r>
            <a:r>
              <a:rPr lang="en-US" b="1" dirty="0" err="1" smtClean="0">
                <a:solidFill>
                  <a:schemeClr val="tx1">
                    <a:lumMod val="95000"/>
                    <a:lumOff val="5000"/>
                  </a:schemeClr>
                </a:solidFill>
                <a:latin typeface="Times New Roman" pitchFamily="18" charset="0"/>
                <a:cs typeface="Times New Roman" pitchFamily="18" charset="0"/>
              </a:rPr>
              <a:t>f.readline</a:t>
            </a:r>
            <a:r>
              <a:rPr lang="en-US" b="1" dirty="0" smtClean="0">
                <a:solidFill>
                  <a:schemeClr val="tx1">
                    <a:lumMod val="95000"/>
                    <a:lumOff val="5000"/>
                  </a:schemeClr>
                </a:solidFill>
                <a:latin typeface="Times New Roman" pitchFamily="18" charset="0"/>
                <a:cs typeface="Times New Roman" pitchFamily="18" charset="0"/>
              </a:rPr>
              <a:t>()</a:t>
            </a:r>
          </a:p>
          <a:p>
            <a:pPr marL="25400" indent="0" algn="l"/>
            <a:r>
              <a:rPr lang="en-US" b="1" dirty="0" smtClean="0">
                <a:solidFill>
                  <a:schemeClr val="tx1">
                    <a:lumMod val="95000"/>
                    <a:lumOff val="5000"/>
                  </a:schemeClr>
                </a:solidFill>
                <a:latin typeface="Times New Roman" pitchFamily="18" charset="0"/>
                <a:cs typeface="Times New Roman" pitchFamily="18" charset="0"/>
              </a:rPr>
              <a:t>Print(s)</a:t>
            </a:r>
          </a:p>
          <a:p>
            <a:pPr marL="25400" indent="0" algn="l"/>
            <a:r>
              <a:rPr lang="en-US" b="1" dirty="0">
                <a:solidFill>
                  <a:schemeClr val="tx1">
                    <a:lumMod val="95000"/>
                    <a:lumOff val="5000"/>
                  </a:schemeClr>
                </a:solidFill>
                <a:latin typeface="Times New Roman" pitchFamily="18" charset="0"/>
                <a:cs typeface="Times New Roman" pitchFamily="18" charset="0"/>
              </a:rPr>
              <a:t>s</a:t>
            </a:r>
            <a:r>
              <a:rPr lang="en-US" b="1" dirty="0" smtClean="0">
                <a:solidFill>
                  <a:schemeClr val="tx1">
                    <a:lumMod val="95000"/>
                    <a:lumOff val="5000"/>
                  </a:schemeClr>
                </a:solidFill>
                <a:latin typeface="Times New Roman" pitchFamily="18" charset="0"/>
                <a:cs typeface="Times New Roman" pitchFamily="18" charset="0"/>
              </a:rPr>
              <a:t>=</a:t>
            </a:r>
            <a:r>
              <a:rPr lang="en-US" b="1" dirty="0" err="1" smtClean="0">
                <a:solidFill>
                  <a:schemeClr val="tx1">
                    <a:lumMod val="95000"/>
                    <a:lumOff val="5000"/>
                  </a:schemeClr>
                </a:solidFill>
                <a:latin typeface="Times New Roman" pitchFamily="18" charset="0"/>
                <a:cs typeface="Times New Roman" pitchFamily="18" charset="0"/>
              </a:rPr>
              <a:t>f.readline</a:t>
            </a:r>
            <a:r>
              <a:rPr lang="en-US" b="1" dirty="0" smtClean="0">
                <a:solidFill>
                  <a:schemeClr val="tx1">
                    <a:lumMod val="95000"/>
                    <a:lumOff val="5000"/>
                  </a:schemeClr>
                </a:solidFill>
                <a:latin typeface="Times New Roman" pitchFamily="18" charset="0"/>
                <a:cs typeface="Times New Roman" pitchFamily="18" charset="0"/>
              </a:rPr>
              <a:t>()					</a:t>
            </a:r>
          </a:p>
          <a:p>
            <a:pPr marL="25400" indent="0" algn="l"/>
            <a:r>
              <a:rPr lang="en-US" b="1" dirty="0" smtClean="0">
                <a:solidFill>
                  <a:schemeClr val="tx1">
                    <a:lumMod val="95000"/>
                    <a:lumOff val="5000"/>
                  </a:schemeClr>
                </a:solidFill>
                <a:latin typeface="Times New Roman" pitchFamily="18" charset="0"/>
                <a:cs typeface="Times New Roman" pitchFamily="18" charset="0"/>
              </a:rPr>
              <a:t>Print(s)</a:t>
            </a:r>
          </a:p>
          <a:p>
            <a:pPr marL="482600" indent="-457200" algn="l">
              <a:buFont typeface="Wingdings" pitchFamily="2" charset="2"/>
              <a:buChar char="§"/>
            </a:pPr>
            <a:endParaRPr lang="en-US" b="1" dirty="0" smtClean="0">
              <a:solidFill>
                <a:schemeClr val="tx1">
                  <a:lumMod val="95000"/>
                  <a:lumOff val="5000"/>
                </a:schemeClr>
              </a:solidFill>
              <a:latin typeface="Times New Roman" pitchFamily="18" charset="0"/>
              <a:cs typeface="Times New Roman" pitchFamily="18" charset="0"/>
            </a:endParaRPr>
          </a:p>
          <a:p>
            <a:pPr marL="25400" indent="0" algn="l"/>
            <a:r>
              <a:rPr lang="en-US" b="1" dirty="0">
                <a:solidFill>
                  <a:schemeClr val="tx1">
                    <a:lumMod val="95000"/>
                    <a:lumOff val="5000"/>
                  </a:schemeClr>
                </a:solidFill>
                <a:latin typeface="Times New Roman" pitchFamily="18" charset="0"/>
                <a:cs typeface="Times New Roman" pitchFamily="18" charset="0"/>
              </a:rPr>
              <a:t>f=open(“</a:t>
            </a:r>
            <a:r>
              <a:rPr lang="en-US" b="1" dirty="0" err="1">
                <a:solidFill>
                  <a:schemeClr val="tx1">
                    <a:lumMod val="95000"/>
                    <a:lumOff val="5000"/>
                  </a:schemeClr>
                </a:solidFill>
                <a:latin typeface="Times New Roman" pitchFamily="18" charset="0"/>
                <a:cs typeface="Times New Roman" pitchFamily="18" charset="0"/>
              </a:rPr>
              <a:t>ss.txt”,”r</a:t>
            </a:r>
            <a:r>
              <a:rPr lang="en-US" b="1" dirty="0">
                <a:solidFill>
                  <a:schemeClr val="tx1">
                    <a:lumMod val="95000"/>
                    <a:lumOff val="5000"/>
                  </a:schemeClr>
                </a:solidFill>
                <a:latin typeface="Times New Roman" pitchFamily="18" charset="0"/>
                <a:cs typeface="Times New Roman" pitchFamily="18" charset="0"/>
              </a:rPr>
              <a:t>”)</a:t>
            </a:r>
          </a:p>
          <a:p>
            <a:pPr marL="25400" indent="0" algn="l"/>
            <a:r>
              <a:rPr lang="en-US" b="1" dirty="0" smtClean="0">
                <a:solidFill>
                  <a:schemeClr val="tx1">
                    <a:lumMod val="95000"/>
                    <a:lumOff val="5000"/>
                  </a:schemeClr>
                </a:solidFill>
                <a:latin typeface="Times New Roman" pitchFamily="18" charset="0"/>
                <a:cs typeface="Times New Roman" pitchFamily="18" charset="0"/>
              </a:rPr>
              <a:t>s=</a:t>
            </a:r>
            <a:r>
              <a:rPr lang="en-US" b="1" dirty="0" err="1" smtClean="0">
                <a:solidFill>
                  <a:schemeClr val="tx1">
                    <a:lumMod val="95000"/>
                    <a:lumOff val="5000"/>
                  </a:schemeClr>
                </a:solidFill>
                <a:latin typeface="Times New Roman" pitchFamily="18" charset="0"/>
                <a:cs typeface="Times New Roman" pitchFamily="18" charset="0"/>
              </a:rPr>
              <a:t>f.readline</a:t>
            </a:r>
            <a:r>
              <a:rPr lang="en-US" b="1" dirty="0">
                <a:solidFill>
                  <a:schemeClr val="tx1">
                    <a:lumMod val="95000"/>
                    <a:lumOff val="5000"/>
                  </a:schemeClr>
                </a:solidFill>
                <a:latin typeface="Times New Roman" pitchFamily="18" charset="0"/>
                <a:cs typeface="Times New Roman" pitchFamily="18" charset="0"/>
              </a:rPr>
              <a:t>()</a:t>
            </a:r>
          </a:p>
          <a:p>
            <a:pPr marL="25400" indent="0" algn="l"/>
            <a:r>
              <a:rPr lang="en-US" b="1" dirty="0">
                <a:solidFill>
                  <a:schemeClr val="tx1">
                    <a:lumMod val="95000"/>
                    <a:lumOff val="5000"/>
                  </a:schemeClr>
                </a:solidFill>
                <a:latin typeface="Times New Roman" pitchFamily="18" charset="0"/>
                <a:cs typeface="Times New Roman" pitchFamily="18" charset="0"/>
              </a:rPr>
              <a:t>Print(</a:t>
            </a:r>
            <a:r>
              <a:rPr lang="en-US" b="1" dirty="0" err="1">
                <a:solidFill>
                  <a:schemeClr val="tx1">
                    <a:lumMod val="95000"/>
                    <a:lumOff val="5000"/>
                  </a:schemeClr>
                </a:solidFill>
                <a:latin typeface="Times New Roman" pitchFamily="18" charset="0"/>
                <a:cs typeface="Times New Roman" pitchFamily="18" charset="0"/>
              </a:rPr>
              <a:t>s,end</a:t>
            </a:r>
            <a:r>
              <a:rPr lang="en-US" b="1" dirty="0">
                <a:solidFill>
                  <a:schemeClr val="tx1">
                    <a:lumMod val="95000"/>
                    <a:lumOff val="5000"/>
                  </a:schemeClr>
                </a:solidFill>
                <a:latin typeface="Times New Roman" pitchFamily="18" charset="0"/>
                <a:cs typeface="Times New Roman" pitchFamily="18" charset="0"/>
              </a:rPr>
              <a:t>=“ </a:t>
            </a:r>
            <a:r>
              <a:rPr lang="en-US" b="1" dirty="0" smtClean="0">
                <a:solidFill>
                  <a:schemeClr val="tx1">
                    <a:lumMod val="95000"/>
                    <a:lumOff val="5000"/>
                  </a:schemeClr>
                </a:solidFill>
                <a:latin typeface="Times New Roman" pitchFamily="18" charset="0"/>
                <a:cs typeface="Times New Roman" pitchFamily="18" charset="0"/>
              </a:rPr>
              <a:t>“)</a:t>
            </a:r>
          </a:p>
          <a:p>
            <a:pPr marL="25400" indent="0" algn="l"/>
            <a:r>
              <a:rPr lang="en-US" b="1" dirty="0" smtClean="0">
                <a:solidFill>
                  <a:schemeClr val="tx1">
                    <a:lumMod val="95000"/>
                    <a:lumOff val="5000"/>
                  </a:schemeClr>
                </a:solidFill>
                <a:latin typeface="Times New Roman" pitchFamily="18" charset="0"/>
                <a:cs typeface="Times New Roman" pitchFamily="18" charset="0"/>
              </a:rPr>
              <a:t>s=</a:t>
            </a:r>
            <a:r>
              <a:rPr lang="en-US" b="1" dirty="0" err="1" smtClean="0">
                <a:solidFill>
                  <a:schemeClr val="tx1">
                    <a:lumMod val="95000"/>
                    <a:lumOff val="5000"/>
                  </a:schemeClr>
                </a:solidFill>
                <a:latin typeface="Times New Roman" pitchFamily="18" charset="0"/>
                <a:cs typeface="Times New Roman" pitchFamily="18" charset="0"/>
              </a:rPr>
              <a:t>f.readline</a:t>
            </a:r>
            <a:r>
              <a:rPr lang="en-US" b="1" dirty="0" smtClean="0">
                <a:solidFill>
                  <a:schemeClr val="tx1">
                    <a:lumMod val="95000"/>
                    <a:lumOff val="5000"/>
                  </a:schemeClr>
                </a:solidFill>
                <a:latin typeface="Times New Roman" pitchFamily="18" charset="0"/>
                <a:cs typeface="Times New Roman" pitchFamily="18" charset="0"/>
              </a:rPr>
              <a:t>()</a:t>
            </a:r>
          </a:p>
          <a:p>
            <a:pPr marL="25400" indent="0" algn="l"/>
            <a:r>
              <a:rPr lang="en-US" b="1" dirty="0" smtClean="0">
                <a:solidFill>
                  <a:schemeClr val="tx1">
                    <a:lumMod val="95000"/>
                    <a:lumOff val="5000"/>
                  </a:schemeClr>
                </a:solidFill>
                <a:latin typeface="Times New Roman" pitchFamily="18" charset="0"/>
                <a:cs typeface="Times New Roman" pitchFamily="18" charset="0"/>
              </a:rPr>
              <a:t>Print(s</a:t>
            </a:r>
            <a:r>
              <a:rPr lang="en-US" b="1" dirty="0">
                <a:solidFill>
                  <a:schemeClr val="tx1">
                    <a:lumMod val="95000"/>
                    <a:lumOff val="5000"/>
                  </a:schemeClr>
                </a:solidFill>
                <a:latin typeface="Times New Roman" pitchFamily="18" charset="0"/>
                <a:cs typeface="Times New Roman" pitchFamily="18" charset="0"/>
              </a:rPr>
              <a:t>)</a:t>
            </a:r>
          </a:p>
          <a:p>
            <a:pPr marL="482600" indent="-457200" algn="l">
              <a:buFont typeface="Wingdings" pitchFamily="2" charset="2"/>
              <a:buChar char="§"/>
            </a:pPr>
            <a:endParaRPr lang="en-US" b="1" dirty="0">
              <a:solidFill>
                <a:schemeClr val="tx1">
                  <a:lumMod val="95000"/>
                  <a:lumOff val="5000"/>
                </a:schemeClr>
              </a:solidFill>
              <a:latin typeface="Times New Roman" pitchFamily="18" charset="0"/>
              <a:cs typeface="Times New Roman" pitchFamily="18" charset="0"/>
            </a:endParaRPr>
          </a:p>
          <a:p>
            <a:pPr algn="l"/>
            <a:r>
              <a:rPr lang="en-US" b="1" dirty="0">
                <a:solidFill>
                  <a:schemeClr val="tx1">
                    <a:lumMod val="95000"/>
                    <a:lumOff val="5000"/>
                  </a:schemeClr>
                </a:solidFill>
                <a:latin typeface="Times New Roman" pitchFamily="18" charset="0"/>
                <a:cs typeface="Times New Roman" pitchFamily="18" charset="0"/>
              </a:rPr>
              <a:t>		</a:t>
            </a:r>
            <a:endParaRPr lang="en-IN"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9</a:t>
            </a:fld>
            <a:endParaRPr lang="en-US"/>
          </a:p>
        </p:txBody>
      </p:sp>
      <p:sp>
        <p:nvSpPr>
          <p:cNvPr id="5" name="Cloud 4"/>
          <p:cNvSpPr/>
          <p:nvPr/>
        </p:nvSpPr>
        <p:spPr>
          <a:xfrm>
            <a:off x="7277878" y="1959429"/>
            <a:ext cx="3694922" cy="1772816"/>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 B </a:t>
            </a:r>
            <a:endParaRPr lang="en-IN" dirty="0"/>
          </a:p>
        </p:txBody>
      </p:sp>
      <p:sp>
        <p:nvSpPr>
          <p:cNvPr id="6" name="Cloud 5"/>
          <p:cNvSpPr/>
          <p:nvPr/>
        </p:nvSpPr>
        <p:spPr>
          <a:xfrm>
            <a:off x="7277878" y="3977951"/>
            <a:ext cx="3694922" cy="1772816"/>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 B C D </a:t>
            </a:r>
          </a:p>
          <a:p>
            <a:pPr algn="ctr"/>
            <a:endParaRPr lang="en-US" dirty="0"/>
          </a:p>
          <a:p>
            <a:pPr algn="ctr"/>
            <a:r>
              <a:rPr lang="en-US" dirty="0" smtClean="0"/>
              <a:t>E F G</a:t>
            </a:r>
            <a:endParaRPr lang="en-IN" dirty="0"/>
          </a:p>
        </p:txBody>
      </p:sp>
      <p:sp>
        <p:nvSpPr>
          <p:cNvPr id="7" name="Cloud 6"/>
          <p:cNvSpPr/>
          <p:nvPr/>
        </p:nvSpPr>
        <p:spPr>
          <a:xfrm>
            <a:off x="7430278" y="6257731"/>
            <a:ext cx="3694922" cy="1772816"/>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 B C D</a:t>
            </a:r>
          </a:p>
          <a:p>
            <a:pPr algn="ctr"/>
            <a:r>
              <a:rPr lang="en-US" dirty="0" smtClean="0"/>
              <a:t>E F G</a:t>
            </a:r>
            <a:endParaRPr lang="en-IN" dirty="0"/>
          </a:p>
        </p:txBody>
      </p:sp>
    </p:spTree>
    <p:extLst>
      <p:ext uri="{BB962C8B-B14F-4D97-AF65-F5344CB8AC3E}">
        <p14:creationId xmlns="" xmlns:p14="http://schemas.microsoft.com/office/powerpoint/2010/main" val="304576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5"/>
            <a:ext cx="15171821" cy="5353217"/>
          </a:xfrm>
        </p:spPr>
        <p:txBody>
          <a:bodyPr>
            <a:normAutofit/>
          </a:bodyPr>
          <a:lstStyle/>
          <a:p>
            <a:r>
              <a:rPr lang="en-GB" dirty="0" smtClean="0"/>
              <a:t>The tell function is used to </a:t>
            </a:r>
            <a:r>
              <a:rPr lang="en-GB" dirty="0" smtClean="0">
                <a:solidFill>
                  <a:srgbClr val="FF0000"/>
                </a:solidFill>
              </a:rPr>
              <a:t>determine the current position of the file pointer</a:t>
            </a:r>
            <a:r>
              <a:rPr lang="en-GB" dirty="0" smtClean="0"/>
              <a:t>, and the </a:t>
            </a:r>
            <a:r>
              <a:rPr lang="en-GB" dirty="0" smtClean="0">
                <a:solidFill>
                  <a:srgbClr val="FF0000"/>
                </a:solidFill>
              </a:rPr>
              <a:t>seek function is used to move the file pointer to the specified position of the file.</a:t>
            </a:r>
            <a:endParaRPr lang="en-US" dirty="0">
              <a:solidFill>
                <a:srgbClr val="FF0000"/>
              </a:solidFill>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90</a:t>
            </a:fld>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16230600" cy="6411996"/>
          </a:xfrm>
        </p:spPr>
        <p:txBody>
          <a:bodyPr>
            <a:normAutofit/>
          </a:bodyPr>
          <a:lstStyle/>
          <a:p>
            <a:r>
              <a:rPr lang="en-GB" dirty="0" smtClean="0"/>
              <a:t>Tell() function in Python is used to find the current position of the file pointer from the beginning in the given file.</a:t>
            </a:r>
            <a:br>
              <a:rPr lang="en-GB" dirty="0" smtClean="0"/>
            </a:br>
            <a:r>
              <a:rPr lang="en-GB" dirty="0" err="1" smtClean="0"/>
              <a:t>f.tell</a:t>
            </a:r>
            <a:r>
              <a:rPr lang="en-GB" dirty="0" smtClean="0"/>
              <a:t>()</a:t>
            </a:r>
            <a:br>
              <a:rPr lang="en-GB" dirty="0" smtClean="0"/>
            </a:br>
            <a:r>
              <a:rPr lang="en-GB" dirty="0" err="1" smtClean="0"/>
              <a:t>fh</a:t>
            </a:r>
            <a:r>
              <a:rPr lang="en-GB" dirty="0" smtClean="0"/>
              <a:t>=open(“</a:t>
            </a:r>
            <a:r>
              <a:rPr lang="en-GB" dirty="0" err="1" smtClean="0"/>
              <a:t>Marks.txt”,”r</a:t>
            </a:r>
            <a:r>
              <a:rPr lang="en-GB" dirty="0" smtClean="0"/>
              <a:t>”)</a:t>
            </a:r>
            <a:br>
              <a:rPr lang="en-GB" dirty="0" smtClean="0"/>
            </a:br>
            <a:r>
              <a:rPr lang="en-GB" dirty="0" smtClean="0"/>
              <a:t>print(“Initially file-pointer’s position at :”,</a:t>
            </a:r>
            <a:r>
              <a:rPr lang="en-GB" dirty="0" err="1" smtClean="0"/>
              <a:t>fh.tell</a:t>
            </a:r>
            <a:r>
              <a:rPr lang="en-GB" dirty="0" smtClean="0"/>
              <a:t>())</a:t>
            </a:r>
            <a:br>
              <a:rPr lang="en-GB" dirty="0" smtClean="0"/>
            </a:br>
            <a:r>
              <a:rPr lang="en-GB" dirty="0" smtClean="0"/>
              <a:t>print(“3 bytes read are:”,</a:t>
            </a:r>
            <a:r>
              <a:rPr lang="en-GB" dirty="0" err="1" smtClean="0"/>
              <a:t>fh.read</a:t>
            </a:r>
            <a:r>
              <a:rPr lang="en-GB" dirty="0" smtClean="0"/>
              <a:t>(3))</a:t>
            </a:r>
            <a:br>
              <a:rPr lang="en-GB" dirty="0" smtClean="0"/>
            </a:br>
            <a:r>
              <a:rPr lang="en-GB" dirty="0" smtClean="0"/>
              <a:t>print(“After previous </a:t>
            </a:r>
            <a:r>
              <a:rPr lang="en-GB" dirty="0" err="1" smtClean="0"/>
              <a:t>read,current</a:t>
            </a:r>
            <a:r>
              <a:rPr lang="en-GB" dirty="0" smtClean="0"/>
              <a:t> position of file-pointer:”,</a:t>
            </a:r>
            <a:r>
              <a:rPr lang="en-GB" dirty="0" err="1" smtClean="0"/>
              <a:t>fh.tell</a:t>
            </a:r>
            <a:r>
              <a:rPr lang="en-GB" dirty="0" smtClean="0"/>
              <a:t>())</a:t>
            </a:r>
            <a:br>
              <a:rPr lang="en-GB" dirty="0" smtClean="0"/>
            </a:br>
            <a:r>
              <a:rPr lang="en-GB" dirty="0" smtClean="0"/>
              <a:t/>
            </a:r>
            <a:br>
              <a:rPr lang="en-GB" dirty="0" smtClean="0"/>
            </a:b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91</a:t>
            </a:fld>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13896474" cy="6099175"/>
          </a:xfrm>
        </p:spPr>
        <p:txBody>
          <a:bodyPr>
            <a:normAutofit/>
          </a:bodyPr>
          <a:lstStyle/>
          <a:p>
            <a:r>
              <a:rPr lang="en-IN" dirty="0" smtClean="0"/>
              <a:t>Output:</a:t>
            </a:r>
            <a:br>
              <a:rPr lang="en-IN" dirty="0" smtClean="0"/>
            </a:br>
            <a:r>
              <a:rPr lang="en-IN" dirty="0" smtClean="0"/>
              <a:t>Initially file-pointer’s position is at :0</a:t>
            </a:r>
            <a:br>
              <a:rPr lang="en-IN" dirty="0" smtClean="0"/>
            </a:br>
            <a:r>
              <a:rPr lang="en-IN" dirty="0" smtClean="0"/>
              <a:t>3bytes read are:12,</a:t>
            </a:r>
            <a:br>
              <a:rPr lang="en-IN" dirty="0" smtClean="0"/>
            </a:br>
            <a:r>
              <a:rPr lang="en-IN" dirty="0" smtClean="0"/>
              <a:t>After previous </a:t>
            </a:r>
            <a:r>
              <a:rPr lang="en-IN" dirty="0" err="1" smtClean="0"/>
              <a:t>read,current</a:t>
            </a:r>
            <a:r>
              <a:rPr lang="en-IN" dirty="0" smtClean="0"/>
              <a:t> position of file-pointer:3</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92</a:t>
            </a:fld>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9389" y="1828800"/>
            <a:ext cx="15568864" cy="8458200"/>
          </a:xfrm>
        </p:spPr>
        <p:txBody>
          <a:bodyPr>
            <a:normAutofit/>
          </a:bodyPr>
          <a:lstStyle/>
          <a:p>
            <a:r>
              <a:rPr lang="en-GB" dirty="0" smtClean="0"/>
              <a:t>seek() function in Python is used to bring the file pointer to the given </a:t>
            </a:r>
            <a:r>
              <a:rPr lang="en-GB" dirty="0" smtClean="0">
                <a:solidFill>
                  <a:srgbClr val="FF0000"/>
                </a:solidFill>
              </a:rPr>
              <a:t>specified position.</a:t>
            </a:r>
            <a:r>
              <a:rPr lang="en-GB" dirty="0" smtClean="0"/>
              <a:t/>
            </a:r>
            <a:br>
              <a:rPr lang="en-GB" dirty="0" smtClean="0"/>
            </a:br>
            <a:r>
              <a:rPr lang="en-GB" dirty="0" err="1" smtClean="0"/>
              <a:t>f.seek</a:t>
            </a:r>
            <a:r>
              <a:rPr lang="en-GB" dirty="0" smtClean="0"/>
              <a:t>(offset, position)</a:t>
            </a:r>
            <a:br>
              <a:rPr lang="en-GB" dirty="0" smtClean="0"/>
            </a:br>
            <a:r>
              <a:rPr lang="en-GB" dirty="0" smtClean="0"/>
              <a:t>offset- is a number specifying number of bytes.</a:t>
            </a:r>
            <a:br>
              <a:rPr lang="en-GB" dirty="0" smtClean="0"/>
            </a:br>
            <a:r>
              <a:rPr lang="en-GB" dirty="0" smtClean="0"/>
              <a:t>Mode -&gt;is a number 0 or 1 or 2 signifying</a:t>
            </a:r>
            <a:br>
              <a:rPr lang="en-GB" dirty="0" smtClean="0"/>
            </a:br>
            <a:r>
              <a:rPr lang="en-GB" dirty="0" smtClean="0"/>
              <a:t>0 for beginning of file(to move file-pointer beginning of file)It is </a:t>
            </a:r>
            <a:r>
              <a:rPr lang="en-GB" dirty="0" smtClean="0">
                <a:solidFill>
                  <a:srgbClr val="FF0000"/>
                </a:solidFill>
              </a:rPr>
              <a:t>default</a:t>
            </a:r>
            <a:r>
              <a:rPr lang="en-GB" dirty="0" smtClean="0"/>
              <a:t> position(when </a:t>
            </a:r>
            <a:r>
              <a:rPr lang="en-GB" dirty="0" smtClean="0">
                <a:solidFill>
                  <a:srgbClr val="FF0000"/>
                </a:solidFill>
              </a:rPr>
              <a:t>no mode</a:t>
            </a:r>
            <a:r>
              <a:rPr lang="en-GB" dirty="0" smtClean="0"/>
              <a:t> is specified)</a:t>
            </a:r>
            <a:br>
              <a:rPr lang="en-GB" dirty="0" smtClean="0"/>
            </a:br>
            <a:r>
              <a:rPr lang="en-GB" dirty="0" smtClean="0"/>
              <a:t>1 for </a:t>
            </a:r>
            <a:r>
              <a:rPr lang="en-GB" dirty="0" smtClean="0">
                <a:solidFill>
                  <a:srgbClr val="FF0000"/>
                </a:solidFill>
              </a:rPr>
              <a:t>current position of file pointer</a:t>
            </a:r>
            <a:r>
              <a:rPr lang="en-GB" dirty="0" smtClean="0"/>
              <a:t>(to </a:t>
            </a:r>
            <a:r>
              <a:rPr lang="en-GB" dirty="0" smtClean="0">
                <a:solidFill>
                  <a:srgbClr val="FF0000"/>
                </a:solidFill>
              </a:rPr>
              <a:t>move file pointer to write current position </a:t>
            </a:r>
            <a:r>
              <a:rPr lang="en-GB" dirty="0" smtClean="0"/>
              <a:t>of it)</a:t>
            </a:r>
            <a:br>
              <a:rPr lang="en-GB" dirty="0" smtClean="0"/>
            </a:br>
            <a:r>
              <a:rPr lang="en-GB" dirty="0" smtClean="0"/>
              <a:t>2 for </a:t>
            </a:r>
            <a:r>
              <a:rPr lang="en-GB" dirty="0" smtClean="0">
                <a:solidFill>
                  <a:srgbClr val="FF0000"/>
                </a:solidFill>
              </a:rPr>
              <a:t>end of file</a:t>
            </a:r>
            <a:r>
              <a:rPr lang="en-GB" dirty="0" smtClean="0"/>
              <a:t>(to </a:t>
            </a:r>
            <a:r>
              <a:rPr lang="en-GB" dirty="0" smtClean="0">
                <a:solidFill>
                  <a:srgbClr val="FF0000"/>
                </a:solidFill>
              </a:rPr>
              <a:t>move file pointer to end of file</a:t>
            </a:r>
            <a:r>
              <a:rPr lang="en-GB" dirty="0" smtClean="0"/>
              <a:t>)</a:t>
            </a:r>
            <a:br>
              <a:rPr lang="en-GB" dirty="0" smtClean="0"/>
            </a:br>
            <a:r>
              <a:rPr lang="en-GB" dirty="0" smtClean="0"/>
              <a:t>file object-is the handle of open file.</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93</a:t>
            </a:fld>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94</a:t>
            </a:fld>
            <a:endParaRPr lang="en-US"/>
          </a:p>
        </p:txBody>
      </p:sp>
      <p:pic>
        <p:nvPicPr>
          <p:cNvPr id="104450" name="Picture 2"/>
          <p:cNvPicPr>
            <a:picLocks noChangeAspect="1" noChangeArrowheads="1"/>
          </p:cNvPicPr>
          <p:nvPr/>
        </p:nvPicPr>
        <p:blipFill>
          <a:blip r:embed="rId2"/>
          <a:srcRect l="10052" r="5984" b="6608"/>
          <a:stretch>
            <a:fillRect/>
          </a:stretch>
        </p:blipFill>
        <p:spPr bwMode="auto">
          <a:xfrm>
            <a:off x="1" y="1973178"/>
            <a:ext cx="18288000" cy="8313822"/>
          </a:xfrm>
          <a:prstGeom prst="rect">
            <a:avLst/>
          </a:prstGeom>
          <a:noFill/>
          <a:ln w="9525">
            <a:noFill/>
            <a:miter lim="800000"/>
            <a:headEnd/>
            <a:tailEnd/>
          </a:ln>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95</a:t>
            </a:fld>
            <a:endParaRPr lang="en-US"/>
          </a:p>
        </p:txBody>
      </p:sp>
      <p:pic>
        <p:nvPicPr>
          <p:cNvPr id="103426" name="Picture 2"/>
          <p:cNvPicPr>
            <a:picLocks noChangeAspect="1" noChangeArrowheads="1"/>
          </p:cNvPicPr>
          <p:nvPr/>
        </p:nvPicPr>
        <p:blipFill>
          <a:blip r:embed="rId2"/>
          <a:srcRect/>
          <a:stretch>
            <a:fillRect/>
          </a:stretch>
        </p:blipFill>
        <p:spPr bwMode="auto">
          <a:xfrm>
            <a:off x="0" y="1949116"/>
            <a:ext cx="18288000" cy="8337884"/>
          </a:xfrm>
          <a:prstGeom prst="rect">
            <a:avLst/>
          </a:prstGeom>
          <a:noFill/>
          <a:ln w="9525">
            <a:noFill/>
            <a:miter lim="800000"/>
            <a:headEnd/>
            <a:tailEnd/>
          </a:ln>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14185232" cy="6411996"/>
          </a:xfrm>
        </p:spPr>
        <p:txBody>
          <a:bodyPr>
            <a:normAutofit fontScale="90000"/>
          </a:bodyPr>
          <a:lstStyle/>
          <a:p>
            <a:pPr fontAlgn="base"/>
            <a:r>
              <a:rPr lang="en-IN" dirty="0" smtClean="0">
                <a:latin typeface="Arial" pitchFamily="34" charset="0"/>
                <a:cs typeface="Arial" pitchFamily="34" charset="0"/>
              </a:rPr>
              <a:t>Working with CSV Files</a:t>
            </a:r>
            <a:br>
              <a:rPr lang="en-IN" dirty="0" smtClean="0">
                <a:latin typeface="Arial" pitchFamily="34" charset="0"/>
                <a:cs typeface="Arial" pitchFamily="34" charset="0"/>
              </a:rPr>
            </a:br>
            <a:r>
              <a:rPr lang="en-IN" dirty="0" smtClean="0">
                <a:latin typeface="Arial" pitchFamily="34" charset="0"/>
                <a:cs typeface="Arial" pitchFamily="34" charset="0"/>
              </a:rPr>
              <a:t/>
            </a:r>
            <a:br>
              <a:rPr lang="en-IN" dirty="0" smtClean="0">
                <a:latin typeface="Arial" pitchFamily="34" charset="0"/>
                <a:cs typeface="Arial" pitchFamily="34" charset="0"/>
              </a:rPr>
            </a:br>
            <a:r>
              <a:rPr lang="en-GB" b="1" dirty="0" smtClean="0">
                <a:latin typeface="Arial" pitchFamily="34" charset="0"/>
                <a:cs typeface="Arial" pitchFamily="34" charset="0"/>
              </a:rPr>
              <a:t>What is a CSV? </a:t>
            </a:r>
            <a:br>
              <a:rPr lang="en-GB" b="1" dirty="0" smtClean="0">
                <a:latin typeface="Arial" pitchFamily="34" charset="0"/>
                <a:cs typeface="Arial" pitchFamily="34" charset="0"/>
              </a:rPr>
            </a:br>
            <a:r>
              <a:rPr lang="en-GB" b="1" dirty="0" smtClean="0">
                <a:latin typeface="Arial" pitchFamily="34" charset="0"/>
                <a:cs typeface="Arial" pitchFamily="34" charset="0"/>
              </a:rPr>
              <a:t>CSV</a:t>
            </a:r>
            <a:r>
              <a:rPr lang="en-GB" dirty="0" smtClean="0">
                <a:latin typeface="Arial" pitchFamily="34" charset="0"/>
                <a:cs typeface="Arial" pitchFamily="34" charset="0"/>
              </a:rPr>
              <a:t> (Comma Separated Values) is a simple </a:t>
            </a:r>
            <a:r>
              <a:rPr lang="en-GB" b="1" dirty="0" smtClean="0">
                <a:latin typeface="Arial" pitchFamily="34" charset="0"/>
                <a:cs typeface="Arial" pitchFamily="34" charset="0"/>
              </a:rPr>
              <a:t>file</a:t>
            </a:r>
            <a:r>
              <a:rPr lang="en-GB" dirty="0" smtClean="0">
                <a:latin typeface="Arial" pitchFamily="34" charset="0"/>
                <a:cs typeface="Arial" pitchFamily="34" charset="0"/>
              </a:rPr>
              <a:t> </a:t>
            </a:r>
            <a:r>
              <a:rPr lang="en-GB" b="1" dirty="0" smtClean="0">
                <a:latin typeface="Arial" pitchFamily="34" charset="0"/>
                <a:cs typeface="Arial" pitchFamily="34" charset="0"/>
              </a:rPr>
              <a:t>format</a:t>
            </a:r>
            <a:r>
              <a:rPr lang="en-GB" dirty="0" smtClean="0">
                <a:latin typeface="Arial" pitchFamily="34" charset="0"/>
                <a:cs typeface="Arial" pitchFamily="34" charset="0"/>
              </a:rPr>
              <a:t> used to </a:t>
            </a:r>
            <a:r>
              <a:rPr lang="en-GB" dirty="0" smtClean="0">
                <a:solidFill>
                  <a:srgbClr val="FF0000"/>
                </a:solidFill>
                <a:latin typeface="Arial" pitchFamily="34" charset="0"/>
                <a:cs typeface="Arial" pitchFamily="34" charset="0"/>
              </a:rPr>
              <a:t>store tabular data, such as a spreadsheet or database</a:t>
            </a:r>
            <a:r>
              <a:rPr lang="en-GB" dirty="0" smtClean="0">
                <a:latin typeface="Arial" pitchFamily="34" charset="0"/>
                <a:cs typeface="Arial" pitchFamily="34" charset="0"/>
              </a:rPr>
              <a:t>. A CSV file stores </a:t>
            </a:r>
            <a:r>
              <a:rPr lang="en-GB" dirty="0" smtClean="0">
                <a:solidFill>
                  <a:srgbClr val="FF0000"/>
                </a:solidFill>
                <a:latin typeface="Arial" pitchFamily="34" charset="0"/>
                <a:cs typeface="Arial" pitchFamily="34" charset="0"/>
              </a:rPr>
              <a:t>tabular data (numbers and text)</a:t>
            </a:r>
            <a:r>
              <a:rPr lang="en-GB" dirty="0" smtClean="0">
                <a:latin typeface="Arial" pitchFamily="34" charset="0"/>
                <a:cs typeface="Arial" pitchFamily="34" charset="0"/>
              </a:rPr>
              <a:t> in plain text. Each line of the file is a data record. Each record consists of one or more fields, separated by </a:t>
            </a:r>
            <a:r>
              <a:rPr lang="en-GB" dirty="0" smtClean="0">
                <a:solidFill>
                  <a:srgbClr val="FF0000"/>
                </a:solidFill>
                <a:latin typeface="Arial" pitchFamily="34" charset="0"/>
                <a:cs typeface="Arial" pitchFamily="34" charset="0"/>
              </a:rPr>
              <a:t>commas. </a:t>
            </a:r>
            <a:r>
              <a:rPr lang="en-GB" dirty="0" smtClean="0">
                <a:latin typeface="Arial" pitchFamily="34" charset="0"/>
                <a:cs typeface="Arial" pitchFamily="34" charset="0"/>
              </a:rPr>
              <a:t>The use of the comma as a field separator is the source of the name for this file format.</a:t>
            </a:r>
            <a:br>
              <a:rPr lang="en-GB" dirty="0" smtClean="0">
                <a:latin typeface="Arial" pitchFamily="34" charset="0"/>
                <a:cs typeface="Arial" pitchFamily="34" charset="0"/>
              </a:rPr>
            </a:br>
            <a:r>
              <a:rPr lang="en-GB" dirty="0" smtClean="0">
                <a:latin typeface="Arial" pitchFamily="34" charset="0"/>
                <a:cs typeface="Arial" pitchFamily="34" charset="0"/>
              </a:rPr>
              <a:t>For working CSV files in Python, there is an </a:t>
            </a:r>
            <a:r>
              <a:rPr lang="en-GB" dirty="0" smtClean="0">
                <a:solidFill>
                  <a:srgbClr val="FF0000"/>
                </a:solidFill>
                <a:latin typeface="Arial" pitchFamily="34" charset="0"/>
                <a:cs typeface="Arial" pitchFamily="34" charset="0"/>
              </a:rPr>
              <a:t>inbuilt module </a:t>
            </a:r>
            <a:r>
              <a:rPr lang="en-GB" dirty="0" smtClean="0">
                <a:latin typeface="Arial" pitchFamily="34" charset="0"/>
                <a:cs typeface="Arial" pitchFamily="34" charset="0"/>
              </a:rPr>
              <a:t>called csv. </a:t>
            </a:r>
            <a:r>
              <a:rPr lang="en-GB" dirty="0" smtClean="0"/>
              <a:t/>
            </a:r>
            <a:br>
              <a:rPr lang="en-GB" dirty="0" smtClean="0"/>
            </a:b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96</a:t>
            </a:fld>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15773400" cy="6339807"/>
          </a:xfrm>
        </p:spPr>
        <p:txBody>
          <a:bodyPr/>
          <a:lstStyle/>
          <a:p>
            <a:r>
              <a:rPr lang="en-IN" dirty="0" smtClean="0"/>
              <a:t>The separator character of CSV files is called a </a:t>
            </a:r>
            <a:r>
              <a:rPr lang="en-IN" dirty="0" err="1" smtClean="0"/>
              <a:t>delimiter.Default</a:t>
            </a:r>
            <a:r>
              <a:rPr lang="en-IN" dirty="0" smtClean="0"/>
              <a:t> and most popular delimiter is comma other popular delimiters include the tab(\t),colon(:)pipe(|) and semi-colon(;) characters.</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97</a:t>
            </a:fld>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15556832" cy="6123238"/>
          </a:xfrm>
        </p:spPr>
        <p:txBody>
          <a:bodyPr>
            <a:normAutofit/>
          </a:bodyPr>
          <a:lstStyle/>
          <a:p>
            <a:r>
              <a:rPr lang="en-IN" dirty="0" smtClean="0"/>
              <a:t>Python CSV Module</a:t>
            </a:r>
            <a:br>
              <a:rPr lang="en-IN" dirty="0" smtClean="0"/>
            </a:br>
            <a:r>
              <a:rPr lang="en-IN" dirty="0" smtClean="0"/>
              <a:t>The </a:t>
            </a:r>
            <a:r>
              <a:rPr lang="en-IN" dirty="0" err="1" smtClean="0"/>
              <a:t>csv</a:t>
            </a:r>
            <a:r>
              <a:rPr lang="en-IN" dirty="0" smtClean="0"/>
              <a:t> module of python provides functionality to read and write tabular data in CSV </a:t>
            </a:r>
            <a:r>
              <a:rPr lang="en-IN" dirty="0" err="1" smtClean="0"/>
              <a:t>format.It</a:t>
            </a:r>
            <a:r>
              <a:rPr lang="en-IN" dirty="0" smtClean="0"/>
              <a:t> provides to specific types of objects-the reader and writer objects-to read and write into CSV </a:t>
            </a:r>
            <a:r>
              <a:rPr lang="en-IN" dirty="0" err="1" smtClean="0"/>
              <a:t>files.The</a:t>
            </a:r>
            <a:r>
              <a:rPr lang="en-IN" dirty="0" smtClean="0"/>
              <a:t> </a:t>
            </a:r>
            <a:r>
              <a:rPr lang="en-IN" dirty="0" err="1" smtClean="0"/>
              <a:t>csv</a:t>
            </a:r>
            <a:r>
              <a:rPr lang="en-IN" dirty="0" smtClean="0"/>
              <a:t> module’s reader and writer objects read and write delimited sequences as records in a CSV file.</a:t>
            </a:r>
            <a:br>
              <a:rPr lang="en-IN" dirty="0" smtClean="0"/>
            </a:br>
            <a:r>
              <a:rPr lang="en-IN" dirty="0" smtClean="0"/>
              <a:t/>
            </a:r>
            <a:br>
              <a:rPr lang="en-IN" dirty="0" smtClean="0"/>
            </a:br>
            <a:r>
              <a:rPr lang="en-IN" dirty="0" smtClean="0"/>
              <a:t>Import </a:t>
            </a:r>
            <a:r>
              <a:rPr lang="en-IN" dirty="0" err="1" smtClean="0"/>
              <a:t>csv</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98</a:t>
            </a:fld>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5"/>
            <a:ext cx="15629021" cy="6628564"/>
          </a:xfrm>
        </p:spPr>
        <p:txBody>
          <a:bodyPr>
            <a:normAutofit fontScale="90000"/>
          </a:bodyPr>
          <a:lstStyle/>
          <a:p>
            <a:r>
              <a:rPr lang="en-IN" dirty="0" smtClean="0"/>
              <a:t>Opening and closing CSV files</a:t>
            </a:r>
            <a:br>
              <a:rPr lang="en-IN" dirty="0" smtClean="0"/>
            </a:br>
            <a:r>
              <a:rPr lang="en-IN" dirty="0" smtClean="0"/>
              <a:t>A CSV file is opened in the same way as you open any other text </a:t>
            </a:r>
            <a:r>
              <a:rPr lang="en-IN" dirty="0" err="1" smtClean="0"/>
              <a:t>file,but</a:t>
            </a:r>
            <a:r>
              <a:rPr lang="en-IN" dirty="0" smtClean="0"/>
              <a:t> make sure to do the following two things: </a:t>
            </a:r>
            <a:br>
              <a:rPr lang="en-IN" dirty="0" smtClean="0"/>
            </a:br>
            <a:r>
              <a:rPr lang="en-IN" dirty="0" err="1" smtClean="0"/>
              <a:t>i.specify</a:t>
            </a:r>
            <a:r>
              <a:rPr lang="en-IN" dirty="0" smtClean="0"/>
              <a:t> the file extension as .</a:t>
            </a:r>
            <a:r>
              <a:rPr lang="en-IN" dirty="0" err="1" smtClean="0"/>
              <a:t>csv</a:t>
            </a:r>
            <a:r>
              <a:rPr lang="en-IN" dirty="0" smtClean="0"/>
              <a:t/>
            </a:r>
            <a:br>
              <a:rPr lang="en-IN" dirty="0" smtClean="0"/>
            </a:br>
            <a:r>
              <a:rPr lang="en-IN" dirty="0" err="1" smtClean="0"/>
              <a:t>ii.open</a:t>
            </a:r>
            <a:r>
              <a:rPr lang="en-IN" dirty="0" smtClean="0"/>
              <a:t> the file like other files </a:t>
            </a:r>
            <a:br>
              <a:rPr lang="en-IN" dirty="0" smtClean="0"/>
            </a:br>
            <a:r>
              <a:rPr lang="en-IN" dirty="0" err="1" smtClean="0"/>
              <a:t>Eg</a:t>
            </a:r>
            <a:r>
              <a:rPr lang="en-IN" dirty="0" smtClean="0"/>
              <a:t>:</a:t>
            </a:r>
            <a:br>
              <a:rPr lang="en-IN" dirty="0" smtClean="0"/>
            </a:br>
            <a:r>
              <a:rPr lang="en-IN" dirty="0" err="1" smtClean="0"/>
              <a:t>Dfile</a:t>
            </a:r>
            <a:r>
              <a:rPr lang="en-IN" dirty="0" smtClean="0"/>
              <a:t>=open(“</a:t>
            </a:r>
            <a:r>
              <a:rPr lang="en-IN" dirty="0" err="1" smtClean="0"/>
              <a:t>stu.csv”,”w</a:t>
            </a:r>
            <a:r>
              <a:rPr lang="en-IN" dirty="0" smtClean="0"/>
              <a:t>”)</a:t>
            </a:r>
            <a:br>
              <a:rPr lang="en-IN" dirty="0" smtClean="0"/>
            </a:br>
            <a:r>
              <a:rPr lang="en-IN" dirty="0" smtClean="0"/>
              <a:t>or</a:t>
            </a:r>
            <a:br>
              <a:rPr lang="en-IN" dirty="0" smtClean="0"/>
            </a:br>
            <a:r>
              <a:rPr lang="en-IN" dirty="0" smtClean="0"/>
              <a:t>file1=open(“</a:t>
            </a:r>
            <a:r>
              <a:rPr lang="en-IN" dirty="0" err="1" smtClean="0"/>
              <a:t>stu.csv”,”r</a:t>
            </a:r>
            <a:r>
              <a:rPr lang="en-IN" dirty="0" smtClean="0"/>
              <a:t>”)</a:t>
            </a:r>
            <a:br>
              <a:rPr lang="en-IN" dirty="0" smtClean="0"/>
            </a:br>
            <a:r>
              <a:rPr lang="en-IN" dirty="0" smtClean="0"/>
              <a:t>An open CSV file is closed in the same manner as you close any other file as</a:t>
            </a:r>
            <a:br>
              <a:rPr lang="en-IN" dirty="0" smtClean="0"/>
            </a:br>
            <a:r>
              <a:rPr lang="en-IN" dirty="0" err="1" smtClean="0"/>
              <a:t>Dfile.close</a:t>
            </a:r>
            <a:r>
              <a:rPr lang="en-IN" dirty="0" smtClean="0"/>
              <a:t>() </a:t>
            </a:r>
            <a:br>
              <a:rPr lang="en-IN" dirty="0" smtClean="0"/>
            </a:br>
            <a:r>
              <a:rPr lang="en-IN" dirty="0" smtClean="0"/>
              <a:t> </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99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06E3624ECFC548A4DF86F008EAC208" ma:contentTypeVersion="10" ma:contentTypeDescription="Create a new document." ma:contentTypeScope="" ma:versionID="c0eef51cb135e67df0bfc52da9099bef">
  <xsd:schema xmlns:xsd="http://www.w3.org/2001/XMLSchema" xmlns:xs="http://www.w3.org/2001/XMLSchema" xmlns:p="http://schemas.microsoft.com/office/2006/metadata/properties" xmlns:ns2="e91115c6-dbcc-4792-b5e1-0b7c1f988c2a" targetNamespace="http://schemas.microsoft.com/office/2006/metadata/properties" ma:root="true" ma:fieldsID="538f8882bc98f3349fd7f5e5153c3733" ns2:_="">
    <xsd:import namespace="e91115c6-dbcc-4792-b5e1-0b7c1f988c2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1115c6-dbcc-4792-b5e1-0b7c1f988c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7E646F4-D94D-476D-BA6E-BB8C17DCB418}">
  <ds:schemaRefs>
    <ds:schemaRef ds:uri="e91115c6-dbcc-4792-b5e1-0b7c1f988c2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EADCFFC-7B2F-4BDB-A115-A25E01621026}">
  <ds:schemaRefs>
    <ds:schemaRef ds:uri="http://schemas.microsoft.com/sharepoint/v3/contenttype/forms"/>
  </ds:schemaRefs>
</ds:datastoreItem>
</file>

<file path=customXml/itemProps3.xml><?xml version="1.0" encoding="utf-8"?>
<ds:datastoreItem xmlns:ds="http://schemas.openxmlformats.org/officeDocument/2006/customXml" ds:itemID="{52ABBBBF-3E13-4417-BC7E-42FBCAC93BA0}">
  <ds:schemaRefs>
    <ds:schemaRef ds:uri="e91115c6-dbcc-4792-b5e1-0b7c1f988c2a"/>
    <ds:schemaRef ds:uri="http://purl.org/dc/elements/1.1/"/>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dcmitype/"/>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3329</TotalTime>
  <Words>837</Words>
  <Application>Microsoft Office PowerPoint</Application>
  <PresentationFormat>Custom</PresentationFormat>
  <Paragraphs>279</Paragraphs>
  <Slides>130</Slides>
  <Notes>2</Notes>
  <HiddenSlides>0</HiddenSlides>
  <MMClips>0</MMClips>
  <ScaleCrop>false</ScaleCrop>
  <HeadingPairs>
    <vt:vector size="4" baseType="variant">
      <vt:variant>
        <vt:lpstr>Theme</vt:lpstr>
      </vt:variant>
      <vt:variant>
        <vt:i4>1</vt:i4>
      </vt:variant>
      <vt:variant>
        <vt:lpstr>Slide Titles</vt:lpstr>
      </vt:variant>
      <vt:variant>
        <vt:i4>130</vt:i4>
      </vt:variant>
    </vt:vector>
  </HeadingPairs>
  <TitlesOfParts>
    <vt:vector size="131" baseType="lpstr">
      <vt:lpstr>Office Theme</vt:lpstr>
      <vt:lpstr>Slide 1</vt:lpstr>
      <vt:lpstr>         File Handling </vt:lpstr>
      <vt:lpstr>Slide 3</vt:lpstr>
      <vt:lpstr>Contd...</vt:lpstr>
      <vt:lpstr>Slide 5</vt:lpstr>
      <vt:lpstr>Access Modes</vt:lpstr>
      <vt:lpstr>Contd….</vt:lpstr>
      <vt:lpstr>Contd…</vt:lpstr>
      <vt:lpstr>Contd…</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Flush() Function: What is the difference between flush and close in Python? Flush() writes the content of the buffer to the destination and makes the buffer empty for further data to store but it does not closes the stream permanently . That means you can still write some more data to the stream. But close() closes the stream permanently. </vt:lpstr>
      <vt:lpstr>Strip function The Strip() method in Python removes or truncates the given characters from the beginning and the end of the original string. The default behavior of the strip() method is to remove the whitespace from the beginning and at the end of the string. rstrip():  Python rstrip() method removes all the trailing characters from the string. It means it removes all the specified characters from right side of the string. Lstrip():  The lstrip() method returns a copy of the string with leading characters removed (based on the string argument passed). The lstrip() removes characters from the left based on the argument (a string specifying the set of characters to be removed).  </vt:lpstr>
      <vt:lpstr> </vt:lpstr>
      <vt:lpstr>Slide 53</vt:lpstr>
      <vt:lpstr>Slide 54</vt:lpstr>
      <vt:lpstr>  File Pointer  Every file maintains a file pointer which tells the current position in the file where writing or reading will take place.(A file pointer in this context works like a book-mark in a book). Whenever you read something from the file or write onto a file,then these two things happen involving file-pointer: (i) This operation takes place at the position of file-pointer and    (ii) File-pointer advances by the specified number of bytes.  </vt:lpstr>
      <vt:lpstr>Slide 56</vt:lpstr>
      <vt:lpstr>Slide 57</vt:lpstr>
      <vt:lpstr>Slide 58</vt:lpstr>
      <vt:lpstr>Slide 59</vt:lpstr>
      <vt:lpstr>A relative path describes the location of a file relative to the current (working) directory*. An absolute path describes the location from the root directory. </vt:lpstr>
      <vt:lpstr>Slide 61</vt:lpstr>
      <vt:lpstr>The absolute paths are from the topmost level of the directory structure .The relative paths are relative to current working directory denoted as a dot(.)while its parent directory is denoted with two dots(..)</vt:lpstr>
      <vt:lpstr>Working with Binary  Files: “Pickling” is the process whereby a Python object hierarchy is converted into a byte stream, and “unpickling” is the inverse operation, whereby a byte stream (from a binary file or bytes-like object) is converted back into an object hierarchy.</vt:lpstr>
      <vt:lpstr>Working with Binary  Files: Steps to work with a binary file in Python: 1.Import pickle module. We need to write import statement at the start of program to import pickle module as: import pickle. 2.Open binary file in the required file mode (read mode or write mode). ... 3.Process binary file by writing\reading objects. ... Close the file.   </vt:lpstr>
      <vt:lpstr>1. Python program to write a list namely list1 in the file named file1.txt   import pickle                        f1=open("file1.txt","wb")                                          list1=[1,'Lovejot','Teacher']  pickle.dump(list1,f1)  f1.close()</vt:lpstr>
      <vt:lpstr>2. Python program to write a tuple namely t1 in the file named file2.txt import pickle  f2=open("file2.txt","wb")  t1=(2,'Sumit','XII']  pickle.dump(t1,f2)  f2.close()</vt:lpstr>
      <vt:lpstr>. Python program to write a dictionary namely d1 in the file named file3.txt import pickle  f3=open("file3.txt","wb")  d1={'Rollno':1, name:'Anil'}  pickle.dump(d1,f3)  f3.close()</vt:lpstr>
      <vt:lpstr>Writing onto a  binary file=Pickling pickle.dump(&lt;object-to-be-written&gt;,&lt;file handle-of-open-file&gt;)  pickle.dump(list1,file1) pickle.dump(student1,file2) </vt:lpstr>
      <vt:lpstr>Slide 69</vt:lpstr>
      <vt:lpstr>Slide 70</vt:lpstr>
      <vt:lpstr>Slide 71</vt:lpstr>
      <vt:lpstr>Slide 72</vt:lpstr>
      <vt:lpstr>Slide 73</vt:lpstr>
      <vt:lpstr>Slide 74</vt:lpstr>
      <vt:lpstr>Reading from a Binary file-Unpickling &lt;object&gt;=pickle.load(&lt;filehandle&gt;) nemp=pickle.load(fout)  </vt:lpstr>
      <vt:lpstr>The try block lets you test a block of code for errors. The except block lets you handle the error.  Example The try block will generate an exception, because x is not defined:  try:    print(x) except:    print("An exception occurred")   </vt:lpstr>
      <vt:lpstr>#The try block will generate a NameError, because x is not defined: try:    print(x) except NameError:    print("Variable x is not defined") except:    print("Something else went wrong") </vt:lpstr>
      <vt:lpstr>Else You can use the else keyword to define a block of code to be executed if no errors were raised:  In this example, the try block does not generate any error: try:    print("Hello") except:    print("Something went wrong") else:    print("Nothing went wrong")  </vt:lpstr>
      <vt:lpstr>Slide 79</vt:lpstr>
      <vt:lpstr>In Python, with statement is used in exception handling to make the code cleaner and much more readable. It simplifies the management of common resources like file streams. Observe the following code example on how the use of with statement makes code cleaner.    Within the block of code opened by “with”, our file is open, and can be read from freely. However, once Python exits from the “with” block, the file is automatically closed.</vt:lpstr>
      <vt:lpstr>With statement as: with open(&lt;filename&gt;,&lt;mode&gt;) as &lt;file handle&gt;: #use pickle.load here in this with block #perform other file manipulation task in this with block </vt:lpstr>
      <vt:lpstr>Slide 82</vt:lpstr>
      <vt:lpstr>Slide 83</vt:lpstr>
      <vt:lpstr>Slide 84</vt:lpstr>
      <vt:lpstr>Slide 85</vt:lpstr>
      <vt:lpstr>Slide 86</vt:lpstr>
      <vt:lpstr>Slide 87</vt:lpstr>
      <vt:lpstr>Slide 88</vt:lpstr>
      <vt:lpstr>Slide 89</vt:lpstr>
      <vt:lpstr>The tell function is used to determine the current position of the file pointer, and the seek function is used to move the file pointer to the specified position of the file.</vt:lpstr>
      <vt:lpstr>Tell() function in Python is used to find the current position of the file pointer from the beginning in the given file. f.tell() fh=open(“Marks.txt”,”r”) print(“Initially file-pointer’s position at :”,fh.tell()) print(“3 bytes read are:”,fh.read(3)) print(“After previous read,current position of file-pointer:”,fh.tell())  </vt:lpstr>
      <vt:lpstr>Output: Initially file-pointer’s position is at :0 3bytes read are:12, After previous read,current position of file-pointer:3</vt:lpstr>
      <vt:lpstr>seek() function in Python is used to bring the file pointer to the given specified position. f.seek(offset, position) offset- is a number specifying number of bytes. Mode -&gt;is a number 0 or 1 or 2 signifying 0 for beginning of file(to move file-pointer beginning of file)It is default position(when no mode is specified) 1 for current position of file pointer(to move file pointer to write current position of it) 2 for end of file(to move file pointer to end of file) file object-is the handle of open file.</vt:lpstr>
      <vt:lpstr>Slide 94</vt:lpstr>
      <vt:lpstr>Slide 95</vt:lpstr>
      <vt:lpstr>Working with CSV Files  What is a CSV?  CSV (Comma Separated Values) is a simple file format used to store tabular data, such as a spreadsheet or database. A CSV file stores tabular data (numbers and text) in plain text. Each line of the file is a data record. Each record consists of one or more fields, separated by commas. The use of the comma as a field separator is the source of the name for this file format. For working CSV files in Python, there is an inbuilt module called csv.  </vt:lpstr>
      <vt:lpstr>The separator character of CSV files is called a delimiter.Default and most popular delimiter is comma other popular delimiters include the tab(\t),colon(:)pipe(|) and semi-colon(;) characters.</vt:lpstr>
      <vt:lpstr>Python CSV Module The csv module of python provides functionality to read and write tabular data in CSV format.It provides to specific types of objects-the reader and writer objects-to read and write into CSV files.The csv module’s reader and writer objects read and write delimited sequences as records in a CSV file.  Import csv</vt:lpstr>
      <vt:lpstr>Opening and closing CSV files A CSV file is opened in the same way as you open any other text file,but make sure to do the following two things:  i.specify the file extension as .csv ii.open the file like other files  Eg: Dfile=open(“stu.csv”,”w”) or file1=open(“stu.csv”,”r”) An open CSV file is closed in the same manner as you close any other file as Dfile.close()   </vt:lpstr>
      <vt:lpstr>Like Text files,a CSV file will get created when opened in an output file mode and if it does not exist already.That is for the file modes,”w”,”w+”,”a”,”a+”,the file will get created if it does not exist already and if it exists already.then the file modes “w” and “w+”will overwrite the existing file and the file mode “a” or “a+” will retain the contents of the file.</vt:lpstr>
      <vt:lpstr>Advantages: The csv files are popular because of these reason:  i.Easier to create, ii.preferred export and import format for databases and spreadsheets ,iii.capable of storing large amounts of data.</vt:lpstr>
      <vt:lpstr>Role of Argument newline in opening of CSV file  </vt:lpstr>
      <vt:lpstr>Writing in CSV Files Steps for writing a CSV file To write data into a CSV file, you follow these steps:      First, open the CSV file for writing (w mode) by using the open() function. Second, create a CSV writer object by calling the writer() function of the csv module.     Third, write data to CSV file by calling the writerow() or writerows() method of the CSV writer object. Finally, close the file once you complete writing data to it.  </vt:lpstr>
      <vt:lpstr>Slide 104</vt:lpstr>
      <vt:lpstr>Slide 105</vt:lpstr>
      <vt:lpstr>The writerows() method is used to write multiple rows at a time i.e., it can be used to write the contents of a 2-dimensional list into a csv file. Row lists can be written using this method.</vt:lpstr>
      <vt:lpstr>Slide 107</vt:lpstr>
      <vt:lpstr>Slide 108</vt:lpstr>
      <vt:lpstr>Then, the csv. reader() is used to read the file, which returns an iterable reader object. The reader object is then iterated using a for loop to print the contents of each row.</vt:lpstr>
      <vt:lpstr>Steps to read a CSV file using csv reader: Import the CSV library. import csv. Open the CSV file. The . ... Use the csv.reader object to read the CSV file. csvreader = csv.reader(file) Extract the field names. Create an empty list called a header. ... Extract the rows/records. ... Close the file. </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sns</cp:lastModifiedBy>
  <cp:revision>232</cp:revision>
  <dcterms:created xsi:type="dcterms:W3CDTF">2006-08-16T00:00:00Z</dcterms:created>
  <dcterms:modified xsi:type="dcterms:W3CDTF">2023-06-08T05:49:37Z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0x0101000006E3624ECFC548A4DF86F008EAC208</vt:lpwstr>
  </property>
</Properties>
</file>